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  <p:sldMasterId id="2147483763" r:id="rId5"/>
  </p:sldMasterIdLst>
  <p:notesMasterIdLst>
    <p:notesMasterId r:id="rId69"/>
  </p:notesMasterIdLst>
  <p:sldIdLst>
    <p:sldId id="257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92" r:id="rId26"/>
    <p:sldId id="278" r:id="rId27"/>
    <p:sldId id="280" r:id="rId28"/>
    <p:sldId id="282" r:id="rId29"/>
    <p:sldId id="283" r:id="rId30"/>
    <p:sldId id="296" r:id="rId31"/>
    <p:sldId id="297" r:id="rId32"/>
    <p:sldId id="305" r:id="rId33"/>
    <p:sldId id="304" r:id="rId34"/>
    <p:sldId id="302" r:id="rId35"/>
    <p:sldId id="303" r:id="rId36"/>
    <p:sldId id="288" r:id="rId37"/>
    <p:sldId id="293" r:id="rId38"/>
    <p:sldId id="291" r:id="rId39"/>
    <p:sldId id="307" r:id="rId40"/>
    <p:sldId id="308" r:id="rId41"/>
    <p:sldId id="309" r:id="rId42"/>
    <p:sldId id="310" r:id="rId43"/>
    <p:sldId id="311" r:id="rId44"/>
    <p:sldId id="312" r:id="rId45"/>
    <p:sldId id="298" r:id="rId46"/>
    <p:sldId id="299" r:id="rId47"/>
    <p:sldId id="300" r:id="rId48"/>
    <p:sldId id="301" r:id="rId49"/>
    <p:sldId id="313" r:id="rId50"/>
    <p:sldId id="314" r:id="rId51"/>
    <p:sldId id="315" r:id="rId52"/>
    <p:sldId id="316" r:id="rId53"/>
    <p:sldId id="317" r:id="rId54"/>
    <p:sldId id="294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06" r:id="rId63"/>
    <p:sldId id="325" r:id="rId64"/>
    <p:sldId id="326" r:id="rId65"/>
    <p:sldId id="327" r:id="rId66"/>
    <p:sldId id="328" r:id="rId67"/>
    <p:sldId id="29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" id="{0123783B-5FB4-4514-8A72-AF294080FB51}">
          <p14:sldIdLst>
            <p14:sldId id="257"/>
            <p14:sldId id="261"/>
            <p14:sldId id="258"/>
          </p14:sldIdLst>
        </p14:section>
        <p14:section name="KNN" id="{BF856E83-5D22-4DE6-9D22-04E254AC373C}">
          <p14:sldIdLst>
            <p14:sldId id="25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KMEANS" id="{6586D65E-F32F-4D74-A23A-31F8221D8E47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92"/>
            <p14:sldId id="278"/>
          </p14:sldIdLst>
        </p14:section>
        <p14:section name="SVD" id="{5AD37230-7CA6-4315-80BD-8B51B082D416}">
          <p14:sldIdLst>
            <p14:sldId id="280"/>
            <p14:sldId id="282"/>
            <p14:sldId id="283"/>
            <p14:sldId id="296"/>
            <p14:sldId id="297"/>
            <p14:sldId id="305"/>
            <p14:sldId id="304"/>
            <p14:sldId id="302"/>
            <p14:sldId id="303"/>
            <p14:sldId id="288"/>
            <p14:sldId id="293"/>
            <p14:sldId id="291"/>
          </p14:sldIdLst>
        </p14:section>
        <p14:section name="CNN" id="{27A2BE46-9B91-4592-B2DA-611074DD6AD8}">
          <p14:sldIdLst>
            <p14:sldId id="307"/>
            <p14:sldId id="308"/>
            <p14:sldId id="309"/>
            <p14:sldId id="310"/>
            <p14:sldId id="311"/>
            <p14:sldId id="312"/>
            <p14:sldId id="298"/>
            <p14:sldId id="299"/>
            <p14:sldId id="300"/>
            <p14:sldId id="301"/>
            <p14:sldId id="313"/>
            <p14:sldId id="314"/>
            <p14:sldId id="315"/>
            <p14:sldId id="316"/>
            <p14:sldId id="317"/>
            <p14:sldId id="294"/>
            <p14:sldId id="318"/>
            <p14:sldId id="319"/>
            <p14:sldId id="320"/>
            <p14:sldId id="321"/>
            <p14:sldId id="322"/>
            <p14:sldId id="323"/>
            <p14:sldId id="324"/>
            <p14:sldId id="306"/>
            <p14:sldId id="325"/>
            <p14:sldId id="326"/>
            <p14:sldId id="327"/>
            <p14:sldId id="328"/>
          </p14:sldIdLst>
        </p14:section>
        <p14:section name="ED" id="{469514A8-F1EA-4D90-9CF3-041548DDE8B5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6" autoAdjust="0"/>
    <p:restoredTop sz="71536" autoAdjust="0"/>
  </p:normalViewPr>
  <p:slideViewPr>
    <p:cSldViewPr snapToGrid="0">
      <p:cViewPr varScale="1">
        <p:scale>
          <a:sx n="62" d="100"/>
          <a:sy n="62" d="100"/>
        </p:scale>
        <p:origin x="146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2-10T06:17:50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23266 14993 0,'0'-18'47,"0"1"-16,0-19-15,-18 36 62,-35 0-47,18 18-15,35 0 0,-35-1-1,17 1 1,18 0-16,-18-1 16,-17 19-16,0 17 15,35-36-15,0 18 31,-18-17-15,0-18-16,1 0 16,17 18-16,0 17 47,0-17-16,0-1-31,0 1 15,0 0 1,0-1-16,0 18 16,35 1-16,18 17 15,-35-18-15,17-17 16,-35 17-16,35-18 16,-17-17 15,-1 0-31,19 0 0,-19 0 15,1 0-15,17 0 16,-17 0 0,17-17-16,18-1 15,-35 18-15,-1-35 16,1 17-16,-18 1 16,0-19-16,0 19 15,0-19 1,0 19-16,18-1 15,-18-17 1,0 17-16,0 1 16,0-19-16,0 19 15,0-19-15,0 19 32,0-1-17,0 1 1,0-1-1,-36 0-15,36 1 16,-17-1 0,-1 0-16,18 1 31</inkml:trace>
  <inkml:trace contextRef="#ctx0" brushRef="#br0" timeOffset="1911.31">24712 15293 0,'-18'0'110,"18"-18"-110,-35 18 15,18 0 1,-1 0-16,0 0 31,1 0-31,-1 0 16,-17 0-1,-18 18 1,0 88-16,35-71 16,1 0-16,-1 18 15,18-35 16,0 17-15,0-17 0,0 35-1,0-18 1,0 18 0,35 0-1,-35-36-15,18 1 16,-1 0-1,1-1-15,0 19 16,-1-19 0,36 1-16,-35-18 31,17 0-31,-17 0 16,35 0-1,0 0 1,-53-18-16,53-35 0,-36 18 15,-17 17-15,0 1 16,18-1-16,0 18 16,-18-17-1,17-1-15,-17 0 16,18-35 0,-18 0-16,0 18 15,35-18-15,-35 36 16,0-1-16,0-35 78,-35 53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5CCB0AE8-F619-49E4-BC08-CE90544435EA}" type="datetimeFigureOut">
              <a:rPr lang="en-US" smtClean="0"/>
              <a:pPr/>
              <a:t>12/17/2021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23E705EB-3629-4075-8410-8D9D0E2E23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0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Pooling layer 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gộp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Convolution layer: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Fully connected layer: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705EB-3629-4075-8410-8D9D0E2E23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1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705EB-3629-4075-8410-8D9D0E2E23B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69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705EB-3629-4075-8410-8D9D0E2E23B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8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705EB-3629-4075-8410-8D9D0E2E23BA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4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- 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Đôi khi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kernel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không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phù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hợp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với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hình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ảnh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đầu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vào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. Ta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có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2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lựa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chọn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+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Chèn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thêm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các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số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0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vào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4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đường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biên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của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hình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ảnh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padding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).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+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Cắt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bớt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hình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ảnh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tại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những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điểm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không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phù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hợp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với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kernel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705EB-3629-4075-8410-8D9D0E2E23BA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73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</a:p>
          <a:p>
            <a:r>
              <a:rPr lang="en-US" dirty="0"/>
              <a:t>NLP :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</a:p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CNN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nhiên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705EB-3629-4075-8410-8D9D0E2E23BA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6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-   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Thay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vì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input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đầu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vào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là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các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điểm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ảnh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trong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Computer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Vision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đầu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vào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của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phân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tích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ngôn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ngữ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tự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nhiên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là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các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mệnh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đề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các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văn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bản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được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biểu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diễn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như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một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ma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trận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b="0" i="0" dirty="0">
              <a:solidFill>
                <a:srgbClr val="1B1B1B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-  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Mỗi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dòng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của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một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ma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trận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tương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ứng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với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một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mã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, đa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phần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đó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là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một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từ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, nhưng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nó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cũng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có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thể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là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một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kí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tự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. </a:t>
            </a:r>
            <a:endParaRPr lang="en-US" b="0" i="0" dirty="0">
              <a:solidFill>
                <a:srgbClr val="1B1B1B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ỗ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i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hàng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chính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là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một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vector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đại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diện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cho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một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từ</a:t>
            </a:r>
            <a:endParaRPr lang="en-US" b="0" i="0" dirty="0">
              <a:solidFill>
                <a:srgbClr val="1B1B1B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en-US" b="0" i="0" dirty="0">
              <a:solidFill>
                <a:srgbClr val="1B1B1B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FontTx/>
              <a:buNone/>
            </a:pP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VD: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Như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bức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hình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:</a:t>
            </a:r>
          </a:p>
          <a:p>
            <a:pPr marL="0" indent="0">
              <a:buFontTx/>
              <a:buNone/>
            </a:pP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Sơ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đồ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trên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chúng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ta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có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matrix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đầu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vào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cho 1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mệnh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đề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"I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like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this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movie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very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much1"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Nó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sẽ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là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một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1B1B1B"/>
                </a:solidFill>
                <a:effectLst/>
                <a:latin typeface="+mj-lt"/>
              </a:rPr>
              <a:t>ma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+mj-lt"/>
              </a:rPr>
              <a:t>trận</a:t>
            </a:r>
            <a:r>
              <a:rPr lang="en-US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với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độ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rộng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là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5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và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chiều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dài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là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7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dòng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,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tiếp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theo như mô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tả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ta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sẽ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có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các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vùng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để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phân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tích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và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kích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thước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sẽ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là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width-7,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heigth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tùy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biến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(2,3,4)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và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chúng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ta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sẽ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apply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2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bộ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lọc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cho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từng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vùng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, sau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colvolution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đầu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tiên ta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sẽ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có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6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output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,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tiếp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theo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sử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dụng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max-pooling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để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tìm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đặc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trưng cao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nhất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cho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mỗi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vùng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,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output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layer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2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sẽ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còn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3,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chúng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ta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sẽ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biến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đổi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để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đưa 3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vector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đơn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này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thành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chung 1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vector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cho 1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chức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năng phân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tích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(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cũng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là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input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layer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tiếp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theo)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cuối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cùng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softmax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để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đưa ra 2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lớp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output</a:t>
            </a:r>
            <a:r>
              <a:rPr lang="vi-VN" b="0" i="0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vi-VN" b="0" i="0" dirty="0" err="1">
                <a:solidFill>
                  <a:srgbClr val="1B1B1B"/>
                </a:solidFill>
                <a:effectLst/>
                <a:latin typeface="+mj-lt"/>
              </a:rPr>
              <a:t>cuối</a:t>
            </a:r>
            <a:endParaRPr lang="en-US" b="0" i="0" dirty="0">
              <a:solidFill>
                <a:srgbClr val="1B1B1B"/>
              </a:solidFill>
              <a:effectLst/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705EB-3629-4075-8410-8D9D0E2E23BA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6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197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64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29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33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03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92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00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4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62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34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90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ED291B17-9318-49DB-B28B-6E5994AE9581}" type="datetime1">
              <a:rPr lang="en-US" smtClean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fld id="{62D6E202-B606-4609-B914-27C9371A1F6D}" type="datetime1">
              <a:rPr lang="en-US" smtClean="0"/>
              <a:pPr/>
              <a:t>12/17/2021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10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2.emf"/><Relationship Id="rId4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3.emf"/><Relationship Id="rId7" Type="http://schemas.openxmlformats.org/officeDocument/2006/relationships/image" Target="../media/image48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54.emf"/><Relationship Id="rId4" Type="http://schemas.openxmlformats.org/officeDocument/2006/relationships/image" Target="../media/image52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3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sz="8800" b="1" dirty="0"/>
              <a:t>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solidFill>
                  <a:srgbClr val="7030A0"/>
                </a:solidFill>
              </a:rPr>
              <a:t>Supervised learning &amp; unsupervised learning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90334"/>
            <a:ext cx="12192000" cy="37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I. K-Nearest neighbor: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8F26E65-9B88-490E-BC15-42E810F293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99" y="1825624"/>
            <a:ext cx="9826579" cy="47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998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I. K-Nearest neighbor: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6ED5220-AC1B-4A4B-9E14-8A43089EC0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00" y="1690688"/>
            <a:ext cx="9723548" cy="458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03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I. K-Nearest neighbor: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B6013F8-A9E8-446F-9966-D55889D06E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84" y="1856942"/>
            <a:ext cx="9865216" cy="45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88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II. K MEANS CLUSTERING: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A7C9B4-E813-4475-AABC-EBAA83A19E43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716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3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Giới</a:t>
            </a: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thiệu</a:t>
            </a: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bài</a:t>
            </a: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K-means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thuật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học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không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giám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sát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(Unsupervised Learning).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Mục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tiêu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Phân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chia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dữ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liệu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Không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được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gán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nhãn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thành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cụm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sao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cho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dữ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liệu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trong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cùng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1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cụm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có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tính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chất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giống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nhau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Mô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hình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hóa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học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: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Dữ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liệu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đầu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vào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X(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Không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có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gắn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nhãn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.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Đầu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ra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K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cụm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nhãn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cho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từng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điểm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dữ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liệu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7" name="Picture 2" descr="Supervised vs Unsupervised Learning - Javatpoint">
            <a:extLst>
              <a:ext uri="{FF2B5EF4-FFF2-40B4-BE49-F238E27FC236}">
                <a16:creationId xmlns:a16="http://schemas.microsoft.com/office/drawing/2014/main" id="{8355131F-8A5E-48F3-8065-C037BA57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401" y="2000250"/>
            <a:ext cx="41338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84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II. K MEANS CLUSTERING: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F89928-FAEC-4A17-A9AB-765FEB7D0B72}"/>
              </a:ext>
            </a:extLst>
          </p:cNvPr>
          <p:cNvSpPr txBox="1">
            <a:spLocks/>
          </p:cNvSpPr>
          <p:nvPr/>
        </p:nvSpPr>
        <p:spPr>
          <a:xfrm>
            <a:off x="838200" y="14467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K-means: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centers(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centers -&gt; so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A6516-089B-4A55-A4C6-22D7D58C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97" y="3429000"/>
            <a:ext cx="61055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49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II. K MEANS CLUSTERING: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122C4E-579D-48E4-92A7-B261555B3A06}"/>
              </a:ext>
            </a:extLst>
          </p:cNvPr>
          <p:cNvSpPr txBox="1">
            <a:spLocks/>
          </p:cNvSpPr>
          <p:nvPr/>
        </p:nvSpPr>
        <p:spPr>
          <a:xfrm>
            <a:off x="838200" y="186892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4" descr="Data Mining Cluster Analysis - Javatpoint">
            <a:extLst>
              <a:ext uri="{FF2B5EF4-FFF2-40B4-BE49-F238E27FC236}">
                <a16:creationId xmlns:a16="http://schemas.microsoft.com/office/drawing/2014/main" id="{434986C1-BDA8-4D4D-BDB7-C03523DA7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8" y="1690688"/>
            <a:ext cx="5791199" cy="434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214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II. K MEANS CLUSTERING: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76E252-B189-4125-BB1A-C194ECC9590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[x1,x2,…,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, k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center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cluster(m1,m2,…,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vector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phực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chính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 +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non-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covex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Outliers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chia.</a:t>
            </a:r>
          </a:p>
        </p:txBody>
      </p:sp>
    </p:spTree>
    <p:extLst>
      <p:ext uri="{BB962C8B-B14F-4D97-AF65-F5344CB8AC3E}">
        <p14:creationId xmlns:p14="http://schemas.microsoft.com/office/powerpoint/2010/main" val="375232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II. K MEANS CLUSTERING: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E2458A-C9FF-44B3-BF0E-7365EED6EF0E}"/>
              </a:ext>
            </a:extLst>
          </p:cNvPr>
          <p:cNvSpPr txBox="1">
            <a:spLocks/>
          </p:cNvSpPr>
          <p:nvPr/>
        </p:nvSpPr>
        <p:spPr>
          <a:xfrm>
            <a:off x="838200" y="149311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y_ij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 one-hot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cluster:</a:t>
            </a:r>
          </a:p>
          <a:p>
            <a:pPr>
              <a:buFontTx/>
              <a:buChar char="-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5D7D0-3DA2-4E85-8CB5-867CF40E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287" y="1672530"/>
            <a:ext cx="3212513" cy="896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B93F2-7A79-4BD9-840C-B30AB712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433" y="2737066"/>
            <a:ext cx="4066867" cy="1177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713A43-DEC9-479B-91BF-65373B75E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942" y="4554338"/>
            <a:ext cx="5365151" cy="11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63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II. K MEANS CLUSTERING: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A20198-DCA9-44D3-8B88-5A319BBE5E0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</a:t>
            </a:r>
          </a:p>
          <a:p>
            <a:pPr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0D464-561D-4B46-A68F-82A7D297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98" y="2266683"/>
            <a:ext cx="5614533" cy="1326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5B6200-383D-49B4-9E61-120B12D5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998" y="3914322"/>
            <a:ext cx="4601637" cy="1072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EE796-8F74-4B87-80E6-8FCC71B9F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565" y="5580075"/>
            <a:ext cx="4130547" cy="96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18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II. K MEANS CLUSTERING: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0C5EF4-5641-4BCA-AD3A-B935599670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:</a:t>
            </a:r>
          </a:p>
          <a:p>
            <a:pPr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8366F-BF9D-4A95-93BB-D29953EE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42479"/>
            <a:ext cx="4617638" cy="1113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1B832-BFB7-41E6-86B0-63C598E50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31" y="4936462"/>
            <a:ext cx="3169838" cy="16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2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637" y="0"/>
            <a:ext cx="8281115" cy="6284890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chemeClr val="tx1"/>
                </a:solidFill>
              </a:rPr>
              <a:t>.</a:t>
            </a:r>
            <a:r>
              <a:rPr lang="en-US" sz="4800" i="1" dirty="0">
                <a:solidFill>
                  <a:srgbClr val="FFFFFF"/>
                </a:solidFill>
              </a:rPr>
              <a:t> </a:t>
            </a:r>
            <a:r>
              <a:rPr lang="en-US" sz="4800" i="1" dirty="0">
                <a:solidFill>
                  <a:schemeClr val="tx1"/>
                </a:solidFill>
              </a:rPr>
              <a:t>K nearest neighbor</a:t>
            </a:r>
            <a:br>
              <a:rPr lang="en-US" sz="4800" i="1" dirty="0">
                <a:solidFill>
                  <a:schemeClr val="tx1"/>
                </a:solidFill>
              </a:rPr>
            </a:br>
            <a:br>
              <a:rPr lang="en-US" sz="4800" i="1" dirty="0">
                <a:solidFill>
                  <a:schemeClr val="tx1"/>
                </a:solidFill>
              </a:rPr>
            </a:br>
            <a:r>
              <a:rPr lang="en-US" sz="4800" i="1" dirty="0">
                <a:solidFill>
                  <a:schemeClr val="tx1"/>
                </a:solidFill>
              </a:rPr>
              <a:t>. K-means for clustering</a:t>
            </a:r>
            <a:br>
              <a:rPr lang="en-US" sz="4800" i="1" dirty="0">
                <a:solidFill>
                  <a:schemeClr val="tx1"/>
                </a:solidFill>
              </a:rPr>
            </a:br>
            <a:br>
              <a:rPr lang="en-US" sz="4800" i="1" dirty="0">
                <a:solidFill>
                  <a:schemeClr val="tx1"/>
                </a:solidFill>
              </a:rPr>
            </a:br>
            <a:r>
              <a:rPr lang="en-US" sz="4800" i="1" dirty="0">
                <a:solidFill>
                  <a:schemeClr val="tx1"/>
                </a:solidFill>
              </a:rPr>
              <a:t>. Singular Value   	Decomposition</a:t>
            </a:r>
            <a:br>
              <a:rPr lang="en-US" sz="4800" i="1" dirty="0">
                <a:solidFill>
                  <a:schemeClr val="tx1"/>
                </a:solidFill>
              </a:rPr>
            </a:br>
            <a:br>
              <a:rPr lang="en-US" sz="4800" i="1" dirty="0">
                <a:solidFill>
                  <a:schemeClr val="tx1"/>
                </a:solidFill>
              </a:rPr>
            </a:br>
            <a:r>
              <a:rPr lang="en-US" sz="4800" i="1" dirty="0">
                <a:solidFill>
                  <a:schemeClr val="tx1"/>
                </a:solidFill>
              </a:rPr>
              <a:t>. Convolutional neural network</a:t>
            </a:r>
            <a:br>
              <a:rPr lang="en-US" sz="4800" i="1" dirty="0">
                <a:solidFill>
                  <a:schemeClr val="tx1"/>
                </a:solidFill>
              </a:rPr>
            </a:br>
            <a:endParaRPr lang="en-US" sz="4800" i="1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F33B23-5094-422E-B346-949060C1F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028" y="1927924"/>
            <a:ext cx="3517567" cy="3064505"/>
          </a:xfrm>
        </p:spPr>
        <p:txBody>
          <a:bodyPr>
            <a:normAutofit/>
          </a:bodyPr>
          <a:lstStyle/>
          <a:p>
            <a:r>
              <a:rPr lang="en-US" sz="4000" dirty="0"/>
              <a:t>CÁC THUẬT TOÁN NHÓM NGHIÊN CỨU: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II. K MEANS CLUSTERING: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AB1646-5E56-4B4E-85E4-A799BB48770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Tóm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vi-VN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Dữ liệu X và số lượng cluster cần tìm K.</a:t>
            </a:r>
          </a:p>
          <a:p>
            <a:pPr algn="just"/>
            <a:r>
              <a:rPr lang="en-US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vi-VN" sz="2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Các center M và label vector cho từng điểm dữ liệu Y.</a:t>
            </a:r>
          </a:p>
          <a:p>
            <a:pPr algn="just"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sz="2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K điểm bất kỳ làm các center ban đầu.</a:t>
            </a:r>
          </a:p>
          <a:p>
            <a:pPr algn="just"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mỗi điểm dữ liệu vào cluster có center gần nó nhất.</a:t>
            </a:r>
          </a:p>
          <a:p>
            <a:pPr algn="just"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 việc gán dữ liệu vào từng cluster ở bước 2 không thay đổi so với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vòng lặp trước nó thì ta dừng thuật toán.</a:t>
            </a:r>
          </a:p>
          <a:p>
            <a:pPr algn="just"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center cho từng cluster bằng cách lấy trung bình cộng của tất 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các điểm dữ liệu đã được gán vào cluster đó sau bước 2.</a:t>
            </a:r>
          </a:p>
          <a:p>
            <a:pPr algn="just"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vi-VN" sz="2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Quay lại bước 2.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3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II. K MEANS CLUSTERING: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AB1646-5E56-4B4E-85E4-A799BB48770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K-means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Elbow graph:</a:t>
            </a:r>
          </a:p>
          <a:p>
            <a:pPr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 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Graph: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đén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9594B-DEA2-4745-82F3-99B80442E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325" y="2421228"/>
            <a:ext cx="5423269" cy="40285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AB190E-E6E0-49FF-BD89-6F4DDBB8144D}"/>
                  </a:ext>
                </a:extLst>
              </p14:cNvPr>
              <p14:cNvContentPartPr/>
              <p14:nvPr/>
            </p14:nvContentPartPr>
            <p14:xfrm>
              <a:off x="8267760" y="5371920"/>
              <a:ext cx="698760" cy="36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AB190E-E6E0-49FF-BD89-6F4DDBB814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8400" y="5362560"/>
                <a:ext cx="717480" cy="3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412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E0C983-1636-429D-899C-9477B8516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07" y="910150"/>
            <a:ext cx="8262986" cy="58920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II. K MEANS CLUSTERING:</a:t>
            </a:r>
          </a:p>
        </p:txBody>
      </p:sp>
    </p:spTree>
    <p:extLst>
      <p:ext uri="{BB962C8B-B14F-4D97-AF65-F5344CB8AC3E}">
        <p14:creationId xmlns:p14="http://schemas.microsoft.com/office/powerpoint/2010/main" val="3971629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0D110E-1BE9-4A96-864E-EF0D908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III. Singular Value Decomposition: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1A1864-AA9A-40EA-B43D-0CBAE808715C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716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3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Giới</a:t>
            </a: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thiệu</a:t>
            </a: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thuật</a:t>
            </a: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Phương pháp SVD đã được phát triển dựa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trên những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tính chất của ma trận trực giao và ma trận đường chéo để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ìm ra một ma trận xấp xỉ với ma trận gốc. </a:t>
            </a:r>
          </a:p>
        </p:txBody>
      </p:sp>
    </p:spTree>
    <p:extLst>
      <p:ext uri="{BB962C8B-B14F-4D97-AF65-F5344CB8AC3E}">
        <p14:creationId xmlns:p14="http://schemas.microsoft.com/office/powerpoint/2010/main" val="4036470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0D110E-1BE9-4A96-864E-EF0D908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III. Singular Value Decomposition: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1A1864-AA9A-40EA-B43D-0CBAE80871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0131"/>
                <a:ext cx="10322859" cy="47165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2.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Một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số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kiến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thức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về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đại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số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tuyến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tính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a)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Trị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riêng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và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vector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riêng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 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Cho một ma trận vuông A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cấp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n.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Số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λ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được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gọi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là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trị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riêng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của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nếu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tồn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tại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éctơ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vi-V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ϵ</m:t>
                    </m:r>
                    <m: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vi-VN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kumimoji="0" lang="vi-VN" sz="28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≠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vi-V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thoả mãn: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					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Ax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λ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Khi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đó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vector 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≠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vi-V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được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gọi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là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vi-V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kumimoji="0" lang="en-US" sz="2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éctơ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riêng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của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ứng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với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trị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riêng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λ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1A1864-AA9A-40EA-B43D-0CBAE8087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131"/>
                <a:ext cx="10322859" cy="4716585"/>
              </a:xfrm>
              <a:prstGeom prst="rect">
                <a:avLst/>
              </a:prstGeom>
              <a:blipFill>
                <a:blip r:embed="rId2"/>
                <a:stretch>
                  <a:fillRect l="-1831" t="-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107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0D110E-1BE9-4A96-864E-EF0D908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III. Singular Value Decomposition: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1A1864-AA9A-40EA-B43D-0CBAE80871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09833"/>
                <a:ext cx="10515600" cy="552203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2.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Một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số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kiến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thức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về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đại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số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tuyến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tính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b)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Hệ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vectơ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trực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giao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trực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chuẩn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Xét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hệ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cơ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sở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u = {u</a:t>
                </a:r>
                <a:r>
                  <a: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,u</a:t>
                </a:r>
                <a:r>
                  <a: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,u</a:t>
                </a:r>
                <a:r>
                  <a: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,..,u</a:t>
                </a:r>
                <a:r>
                  <a: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}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trong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vi-V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vi-VN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</m:sup>
                    </m:s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Nếu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u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thỏa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Thì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khi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đó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u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là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một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hệ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trực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giao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Nếu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u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thỏa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(*)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và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chuẩn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(norm)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=1 .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Khi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đó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u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là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một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hệ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trực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chuẩn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</a:p>
              <a:p>
                <a:pPr marL="228600" marR="0" lvl="0" indent="-228600" algn="just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1A1864-AA9A-40EA-B43D-0CBAE8087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9833"/>
                <a:ext cx="10515600" cy="5522031"/>
              </a:xfrm>
              <a:prstGeom prst="rect">
                <a:avLst/>
              </a:prstGeom>
              <a:blipFill>
                <a:blip r:embed="rId2"/>
                <a:stretch>
                  <a:fillRect l="-1797" t="-287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3209367" y="3078737"/>
            <a:ext cx="6539749" cy="1448538"/>
            <a:chOff x="3115238" y="3199760"/>
            <a:chExt cx="6539749" cy="1448538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596331" y="3199760"/>
                  <a:ext cx="5351929" cy="1448538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j</m:t>
                                </m:r>
                              </m:sub>
                            </m:sSub>
                          </m:e>
                        </m:d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=0 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∀ 1≤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;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</m:oMath>
                    </m:oMathPara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6331" y="3199760"/>
                  <a:ext cx="5351929" cy="14485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/>
            <p:cNvSpPr/>
            <p:nvPr/>
          </p:nvSpPr>
          <p:spPr>
            <a:xfrm>
              <a:off x="3115238" y="3355037"/>
              <a:ext cx="438543" cy="719418"/>
            </a:xfrm>
            <a:prstGeom prst="leftBrac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8757030" y="3350186"/>
              <a:ext cx="897957" cy="72426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(*)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408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0D110E-1BE9-4A96-864E-EF0D908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III. Singular Value Decomposition: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1A1864-AA9A-40EA-B43D-0CBAE80871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09833"/>
                <a:ext cx="10515600" cy="552203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2.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Một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số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kiến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thức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về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đại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số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tuyến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tính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c)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Trực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giao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hóa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Gram – Schmidt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Bước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1: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Chọn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{e</a:t>
                </a:r>
                <a:r>
                  <a: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,..,e</a:t>
                </a:r>
                <a:r>
                  <a: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}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là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một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cơ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sở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bất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kỳ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n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chiều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Bước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2: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Xây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dựng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cơ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sở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trực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giao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{u</a:t>
                </a:r>
                <a:r>
                  <a: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,..,u</a:t>
                </a:r>
                <a:r>
                  <a: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}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của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+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Đặt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		u1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		u2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u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, u</a:t>
                </a:r>
                <a:r>
                  <a: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kumimoji="0" lang="en-US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u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u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		…………………..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		un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⟨"/>
                                <m:endChr m:val="⟩"/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0" lang="en-US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kumimoji="0" lang="en-US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28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28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	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1A1864-AA9A-40EA-B43D-0CBAE8087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9833"/>
                <a:ext cx="10515600" cy="5522031"/>
              </a:xfrm>
              <a:prstGeom prst="rect">
                <a:avLst/>
              </a:prstGeom>
              <a:blipFill>
                <a:blip r:embed="rId2"/>
                <a:stretch>
                  <a:fillRect l="-1797" t="-3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164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0D110E-1BE9-4A96-864E-EF0D908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III. Singular Value Decomposition: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1A1864-AA9A-40EA-B43D-0CBAE808715C}"/>
              </a:ext>
            </a:extLst>
          </p:cNvPr>
          <p:cNvSpPr txBox="1">
            <a:spLocks/>
          </p:cNvSpPr>
          <p:nvPr/>
        </p:nvSpPr>
        <p:spPr>
          <a:xfrm>
            <a:off x="838200" y="1509833"/>
            <a:ext cx="10515600" cy="552203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Một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số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kiến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thức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về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đại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số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tuyến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tính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c)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Trực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giao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hóa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Gram – Schmidt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Bước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3: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Xây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dựng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cơ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sở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trực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chuẩn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{v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,…,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bằng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chuẩn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hóa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véctơ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ở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bước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05" y="3546669"/>
            <a:ext cx="7004955" cy="10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41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0D110E-1BE9-4A96-864E-EF0D908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III. Singular Value Decomposition: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1A1864-AA9A-40EA-B43D-0CBAE808715C}"/>
              </a:ext>
            </a:extLst>
          </p:cNvPr>
          <p:cNvSpPr txBox="1">
            <a:spLocks/>
          </p:cNvSpPr>
          <p:nvPr/>
        </p:nvSpPr>
        <p:spPr>
          <a:xfrm>
            <a:off x="838200" y="1504510"/>
            <a:ext cx="10515600" cy="503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Thuật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SVD: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		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838200" y="2467784"/>
          <a:ext cx="3306484" cy="174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7458636" y="3110751"/>
          <a:ext cx="3306484" cy="435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5643282" y="2431926"/>
          <a:ext cx="826621" cy="174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723528" y="3078522"/>
                <a:ext cx="53788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5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⊗</m:t>
                      </m:r>
                    </m:oMath>
                  </m:oMathPara>
                </a14:m>
                <a:endParaRPr kumimoji="0" 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528" y="3078522"/>
                <a:ext cx="537882" cy="4770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831976" y="3177987"/>
            <a:ext cx="5378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38200" y="4650690"/>
          <a:ext cx="3306484" cy="174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286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831976" y="5266764"/>
            <a:ext cx="5378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1553" y="5151348"/>
            <a:ext cx="1559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0635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635151" y="3784796"/>
            <a:ext cx="2292801" cy="2466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38780" y="2920429"/>
            <a:ext cx="2292801" cy="2466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35152" y="2495335"/>
            <a:ext cx="2292801" cy="2466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26398" y="3730966"/>
            <a:ext cx="255338" cy="2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56376" y="3163736"/>
            <a:ext cx="255338" cy="2639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1946" y="2855690"/>
            <a:ext cx="255338" cy="263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0D110E-1BE9-4A96-864E-EF0D908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III. Singular Value Decomposition: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1A1864-AA9A-40EA-B43D-0CBAE808715C}"/>
              </a:ext>
            </a:extLst>
          </p:cNvPr>
          <p:cNvSpPr txBox="1">
            <a:spLocks/>
          </p:cNvSpPr>
          <p:nvPr/>
        </p:nvSpPr>
        <p:spPr>
          <a:xfrm>
            <a:off x="838200" y="1504510"/>
            <a:ext cx="10515600" cy="503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Thuật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SVD: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	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m×n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m×m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Σ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m×n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n×n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 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864427" y="2693230"/>
            <a:ext cx="4784940" cy="1708161"/>
            <a:chOff x="1238473" y="3195958"/>
            <a:chExt cx="4784940" cy="1708161"/>
          </a:xfrm>
        </p:grpSpPr>
        <p:sp>
          <p:nvSpPr>
            <p:cNvPr id="23" name="Rectangle 22"/>
            <p:cNvSpPr/>
            <p:nvPr/>
          </p:nvSpPr>
          <p:spPr>
            <a:xfrm>
              <a:off x="4357683" y="3195958"/>
              <a:ext cx="289947" cy="156496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26322" y="3195959"/>
              <a:ext cx="289947" cy="156496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61051" y="3195959"/>
              <a:ext cx="289947" cy="156496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A455063-683B-4C3A-B1CB-7FB83252DBC0}"/>
                </a:ext>
              </a:extLst>
            </p:cNvPr>
            <p:cNvGrpSpPr/>
            <p:nvPr/>
          </p:nvGrpSpPr>
          <p:grpSpPr>
            <a:xfrm>
              <a:off x="1238473" y="3195959"/>
              <a:ext cx="4784940" cy="1708160"/>
              <a:chOff x="4579366" y="1441070"/>
              <a:chExt cx="5153358" cy="192061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188A5A-99E4-4572-B35F-431C37B3DA6F}"/>
                  </a:ext>
                </a:extLst>
              </p:cNvPr>
              <p:cNvSpPr txBox="1"/>
              <p:nvPr/>
            </p:nvSpPr>
            <p:spPr>
              <a:xfrm>
                <a:off x="4927932" y="1441070"/>
                <a:ext cx="4804792" cy="1920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   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u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u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2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…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u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 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</a:p>
            </p:txBody>
          </p: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9438D17D-2C12-42D2-9F06-BEC3480D63E6}"/>
                  </a:ext>
                </a:extLst>
              </p:cNvPr>
              <p:cNvSpPr/>
              <p:nvPr/>
            </p:nvSpPr>
            <p:spPr>
              <a:xfrm>
                <a:off x="4579366" y="1441071"/>
                <a:ext cx="4120188" cy="1670955"/>
              </a:xfrm>
              <a:prstGeom prst="bracket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92C237-2C4B-45FF-947C-278D4BE63C3F}"/>
              </a:ext>
            </a:extLst>
          </p:cNvPr>
          <p:cNvGrpSpPr/>
          <p:nvPr/>
        </p:nvGrpSpPr>
        <p:grpSpPr>
          <a:xfrm>
            <a:off x="5784908" y="2798832"/>
            <a:ext cx="4475944" cy="1600438"/>
            <a:chOff x="4972311" y="2288900"/>
            <a:chExt cx="4475944" cy="1600438"/>
          </a:xfrm>
        </p:grpSpPr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7DA6CF08-287F-4E47-80A3-FC6FD9DA3138}"/>
                </a:ext>
              </a:extLst>
            </p:cNvPr>
            <p:cNvSpPr txBox="1"/>
            <p:nvPr/>
          </p:nvSpPr>
          <p:spPr>
            <a:xfrm>
              <a:off x="5099705" y="2288900"/>
              <a:ext cx="4348550" cy="16004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l-G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σ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			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    </a:t>
              </a:r>
              <a:r>
                <a:rPr kumimoji="0" lang="el-G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σ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2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		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        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              </a:t>
              </a:r>
              <a:r>
                <a:rPr kumimoji="0" lang="el-G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σ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</a:t>
              </a: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			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8A7A7D97-763A-4277-8020-A5AEFB1B24EA}"/>
                </a:ext>
              </a:extLst>
            </p:cNvPr>
            <p:cNvSpPr/>
            <p:nvPr/>
          </p:nvSpPr>
          <p:spPr>
            <a:xfrm>
              <a:off x="4972311" y="2320580"/>
              <a:ext cx="1518102" cy="1120347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DC4CFA0-E186-42F6-B093-52C7657D04E0}"/>
              </a:ext>
            </a:extLst>
          </p:cNvPr>
          <p:cNvGrpSpPr/>
          <p:nvPr/>
        </p:nvGrpSpPr>
        <p:grpSpPr>
          <a:xfrm>
            <a:off x="7435795" y="2339288"/>
            <a:ext cx="3233730" cy="2416046"/>
            <a:chOff x="4564883" y="1382784"/>
            <a:chExt cx="3482713" cy="2716547"/>
          </a:xfrm>
        </p:grpSpPr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3BF121BE-67C8-445C-9D2F-633728FCDE5E}"/>
                </a:ext>
              </a:extLst>
            </p:cNvPr>
            <p:cNvSpPr txBox="1"/>
            <p:nvPr/>
          </p:nvSpPr>
          <p:spPr>
            <a:xfrm>
              <a:off x="4779590" y="1382784"/>
              <a:ext cx="3268006" cy="27165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V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1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V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V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</a:t>
              </a:r>
              <a:r>
                <a:rPr kumimoji="0" lang="en-US" sz="1800" b="0" i="0" u="none" strike="noStrike" kern="1200" cap="none" spc="0" normalizeH="0" baseline="30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</a:p>
          </p:txBody>
        </p:sp>
        <p:sp>
          <p:nvSpPr>
            <p:cNvPr id="11" name="Double Bracket 10">
              <a:extLst>
                <a:ext uri="{FF2B5EF4-FFF2-40B4-BE49-F238E27FC236}">
                  <a16:creationId xmlns:a16="http://schemas.microsoft.com/office/drawing/2014/main" id="{F65CFEA3-5D21-46C1-95DC-C1C145A003D2}"/>
                </a:ext>
              </a:extLst>
            </p:cNvPr>
            <p:cNvSpPr/>
            <p:nvPr/>
          </p:nvSpPr>
          <p:spPr>
            <a:xfrm>
              <a:off x="4564883" y="1382784"/>
              <a:ext cx="2831162" cy="2176523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6" name="TextBox 21">
            <a:extLst>
              <a:ext uri="{FF2B5EF4-FFF2-40B4-BE49-F238E27FC236}">
                <a16:creationId xmlns:a16="http://schemas.microsoft.com/office/drawing/2014/main" id="{E487E07B-BFFF-42AF-80A6-EFC840AB9913}"/>
              </a:ext>
            </a:extLst>
          </p:cNvPr>
          <p:cNvSpPr txBox="1"/>
          <p:nvPr/>
        </p:nvSpPr>
        <p:spPr>
          <a:xfrm>
            <a:off x="3358443" y="4131856"/>
            <a:ext cx="2373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 x m 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F21B9E2A-2887-4B0D-88F4-5E9D34B95078}"/>
              </a:ext>
            </a:extLst>
          </p:cNvPr>
          <p:cNvSpPr txBox="1"/>
          <p:nvPr/>
        </p:nvSpPr>
        <p:spPr>
          <a:xfrm>
            <a:off x="8365628" y="4131856"/>
            <a:ext cx="160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 x n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5E7D4F95-A586-4608-A610-9A5E2F34686A}"/>
              </a:ext>
            </a:extLst>
          </p:cNvPr>
          <p:cNvSpPr txBox="1"/>
          <p:nvPr/>
        </p:nvSpPr>
        <p:spPr>
          <a:xfrm>
            <a:off x="6128908" y="4122144"/>
            <a:ext cx="160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 x n</a:t>
            </a:r>
          </a:p>
        </p:txBody>
      </p:sp>
    </p:spTree>
    <p:extLst>
      <p:ext uri="{BB962C8B-B14F-4D97-AF65-F5344CB8AC3E}">
        <p14:creationId xmlns:p14="http://schemas.microsoft.com/office/powerpoint/2010/main" val="1458724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8290"/>
            <a:ext cx="11029616" cy="1188720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BIỆT HỌC CÓ GIÁM SÁT &amp; HỌC KHÔNG GIÁM SÁT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D4B4770B-FCD8-4809-B78C-A9C03BFF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60780"/>
              </p:ext>
            </p:extLst>
          </p:nvPr>
        </p:nvGraphicFramePr>
        <p:xfrm>
          <a:off x="581191" y="1996224"/>
          <a:ext cx="11029616" cy="378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808">
                  <a:extLst>
                    <a:ext uri="{9D8B030D-6E8A-4147-A177-3AD203B41FA5}">
                      <a16:colId xmlns:a16="http://schemas.microsoft.com/office/drawing/2014/main" val="2174479415"/>
                    </a:ext>
                  </a:extLst>
                </a:gridCol>
                <a:gridCol w="5514808">
                  <a:extLst>
                    <a:ext uri="{9D8B030D-6E8A-4147-A177-3AD203B41FA5}">
                      <a16:colId xmlns:a16="http://schemas.microsoft.com/office/drawing/2014/main" val="2339009026"/>
                    </a:ext>
                  </a:extLst>
                </a:gridCol>
              </a:tblGrid>
              <a:tr h="6439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01995"/>
                  </a:ext>
                </a:extLst>
              </a:tr>
              <a:tr h="4047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huấn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luyện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64321"/>
                  </a:ext>
                </a:extLst>
              </a:tr>
              <a:tr h="574065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vi-VN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ữ liệu đầu vào được gắn nhãn.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liệu đầu vào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được gắn nhãn.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39308"/>
                  </a:ext>
                </a:extLst>
              </a:tr>
              <a:tr h="45257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chính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243341"/>
                  </a:ext>
                </a:extLst>
              </a:tr>
              <a:tr h="57406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Classification,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Clustering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674823"/>
                  </a:ext>
                </a:extLst>
              </a:tr>
              <a:tr h="5662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chính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quả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41193"/>
                  </a:ext>
                </a:extLst>
              </a:tr>
              <a:tr h="57406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hính xác và đáng tin cậy hơn.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hông chính xác và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vi-V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đáng tin cậy.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539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635151" y="3784796"/>
            <a:ext cx="2292801" cy="2466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38780" y="2920429"/>
            <a:ext cx="2292801" cy="2466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35152" y="2495335"/>
            <a:ext cx="2292801" cy="2466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26398" y="3730966"/>
            <a:ext cx="255338" cy="26398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56376" y="3163736"/>
            <a:ext cx="255338" cy="2639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1946" y="2855690"/>
            <a:ext cx="255338" cy="263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0D110E-1BE9-4A96-864E-EF0D908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III. Singular Value Decomposition: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1A1864-AA9A-40EA-B43D-0CBAE808715C}"/>
              </a:ext>
            </a:extLst>
          </p:cNvPr>
          <p:cNvSpPr txBox="1">
            <a:spLocks/>
          </p:cNvSpPr>
          <p:nvPr/>
        </p:nvSpPr>
        <p:spPr>
          <a:xfrm>
            <a:off x="838200" y="1504510"/>
            <a:ext cx="10515600" cy="503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Thuật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SVD: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	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m×n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m×m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Σ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m×n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n×n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 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864427" y="2693230"/>
            <a:ext cx="4784940" cy="1708161"/>
            <a:chOff x="1238473" y="3195958"/>
            <a:chExt cx="4784940" cy="1708161"/>
          </a:xfrm>
        </p:grpSpPr>
        <p:sp>
          <p:nvSpPr>
            <p:cNvPr id="23" name="Rectangle 22"/>
            <p:cNvSpPr/>
            <p:nvPr/>
          </p:nvSpPr>
          <p:spPr>
            <a:xfrm>
              <a:off x="4357683" y="3195958"/>
              <a:ext cx="289947" cy="156496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26322" y="3195959"/>
              <a:ext cx="289947" cy="156496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561051" y="3195959"/>
              <a:ext cx="289947" cy="156496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A455063-683B-4C3A-B1CB-7FB83252DBC0}"/>
                </a:ext>
              </a:extLst>
            </p:cNvPr>
            <p:cNvGrpSpPr/>
            <p:nvPr/>
          </p:nvGrpSpPr>
          <p:grpSpPr>
            <a:xfrm>
              <a:off x="1238473" y="3195959"/>
              <a:ext cx="4784940" cy="1708160"/>
              <a:chOff x="4579366" y="1441070"/>
              <a:chExt cx="5153358" cy="192061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188A5A-99E4-4572-B35F-431C37B3DA6F}"/>
                  </a:ext>
                </a:extLst>
              </p:cNvPr>
              <p:cNvSpPr txBox="1"/>
              <p:nvPr/>
            </p:nvSpPr>
            <p:spPr>
              <a:xfrm>
                <a:off x="4927932" y="1441070"/>
                <a:ext cx="4804792" cy="1920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     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u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u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2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…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u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 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: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	</a:t>
                </a:r>
              </a:p>
            </p:txBody>
          </p:sp>
          <p:sp>
            <p:nvSpPr>
              <p:cNvPr id="15" name="Double Bracket 14">
                <a:extLst>
                  <a:ext uri="{FF2B5EF4-FFF2-40B4-BE49-F238E27FC236}">
                    <a16:creationId xmlns:a16="http://schemas.microsoft.com/office/drawing/2014/main" id="{9438D17D-2C12-42D2-9F06-BEC3480D63E6}"/>
                  </a:ext>
                </a:extLst>
              </p:cNvPr>
              <p:cNvSpPr/>
              <p:nvPr/>
            </p:nvSpPr>
            <p:spPr>
              <a:xfrm>
                <a:off x="4579366" y="1441071"/>
                <a:ext cx="4120188" cy="1670955"/>
              </a:xfrm>
              <a:prstGeom prst="bracket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92C237-2C4B-45FF-947C-278D4BE63C3F}"/>
              </a:ext>
            </a:extLst>
          </p:cNvPr>
          <p:cNvGrpSpPr/>
          <p:nvPr/>
        </p:nvGrpSpPr>
        <p:grpSpPr>
          <a:xfrm>
            <a:off x="5784908" y="2798832"/>
            <a:ext cx="4475944" cy="1600438"/>
            <a:chOff x="4972311" y="2288900"/>
            <a:chExt cx="4475944" cy="1600438"/>
          </a:xfrm>
        </p:grpSpPr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7DA6CF08-287F-4E47-80A3-FC6FD9DA3138}"/>
                </a:ext>
              </a:extLst>
            </p:cNvPr>
            <p:cNvSpPr txBox="1"/>
            <p:nvPr/>
          </p:nvSpPr>
          <p:spPr>
            <a:xfrm>
              <a:off x="5099705" y="2288900"/>
              <a:ext cx="4348550" cy="16004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l-G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σ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1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			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    </a:t>
              </a:r>
              <a:r>
                <a:rPr kumimoji="0" lang="el-G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σ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2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		 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        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               </a:t>
              </a:r>
              <a:r>
                <a:rPr kumimoji="0" lang="el-G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σ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202124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</a:t>
              </a: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			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</a:p>
          </p:txBody>
        </p:sp>
        <p:sp>
          <p:nvSpPr>
            <p:cNvPr id="13" name="Double Bracket 12">
              <a:extLst>
                <a:ext uri="{FF2B5EF4-FFF2-40B4-BE49-F238E27FC236}">
                  <a16:creationId xmlns:a16="http://schemas.microsoft.com/office/drawing/2014/main" id="{8A7A7D97-763A-4277-8020-A5AEFB1B24EA}"/>
                </a:ext>
              </a:extLst>
            </p:cNvPr>
            <p:cNvSpPr/>
            <p:nvPr/>
          </p:nvSpPr>
          <p:spPr>
            <a:xfrm>
              <a:off x="4972311" y="2320580"/>
              <a:ext cx="1518102" cy="1120347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DC4CFA0-E186-42F6-B093-52C7657D04E0}"/>
              </a:ext>
            </a:extLst>
          </p:cNvPr>
          <p:cNvGrpSpPr/>
          <p:nvPr/>
        </p:nvGrpSpPr>
        <p:grpSpPr>
          <a:xfrm>
            <a:off x="7435795" y="2339288"/>
            <a:ext cx="3233730" cy="2416046"/>
            <a:chOff x="4564883" y="1382784"/>
            <a:chExt cx="3482713" cy="2716547"/>
          </a:xfrm>
        </p:grpSpPr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3BF121BE-67C8-445C-9D2F-633728FCDE5E}"/>
                </a:ext>
              </a:extLst>
            </p:cNvPr>
            <p:cNvSpPr txBox="1"/>
            <p:nvPr/>
          </p:nvSpPr>
          <p:spPr>
            <a:xfrm>
              <a:off x="4779590" y="1382784"/>
              <a:ext cx="3268006" cy="27165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V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1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V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V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n</a:t>
              </a:r>
              <a:r>
                <a:rPr kumimoji="0" lang="en-US" sz="1800" b="0" i="0" u="none" strike="noStrike" kern="1200" cap="none" spc="0" normalizeH="0" baseline="30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…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	</a:t>
              </a:r>
            </a:p>
          </p:txBody>
        </p:sp>
        <p:sp>
          <p:nvSpPr>
            <p:cNvPr id="11" name="Double Bracket 10">
              <a:extLst>
                <a:ext uri="{FF2B5EF4-FFF2-40B4-BE49-F238E27FC236}">
                  <a16:creationId xmlns:a16="http://schemas.microsoft.com/office/drawing/2014/main" id="{F65CFEA3-5D21-46C1-95DC-C1C145A003D2}"/>
                </a:ext>
              </a:extLst>
            </p:cNvPr>
            <p:cNvSpPr/>
            <p:nvPr/>
          </p:nvSpPr>
          <p:spPr>
            <a:xfrm>
              <a:off x="4564883" y="1382784"/>
              <a:ext cx="2831162" cy="2176523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6" name="TextBox 21">
            <a:extLst>
              <a:ext uri="{FF2B5EF4-FFF2-40B4-BE49-F238E27FC236}">
                <a16:creationId xmlns:a16="http://schemas.microsoft.com/office/drawing/2014/main" id="{E487E07B-BFFF-42AF-80A6-EFC840AB9913}"/>
              </a:ext>
            </a:extLst>
          </p:cNvPr>
          <p:cNvSpPr txBox="1"/>
          <p:nvPr/>
        </p:nvSpPr>
        <p:spPr>
          <a:xfrm>
            <a:off x="3358443" y="4131856"/>
            <a:ext cx="2373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 x m 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F21B9E2A-2887-4B0D-88F4-5E9D34B95078}"/>
              </a:ext>
            </a:extLst>
          </p:cNvPr>
          <p:cNvSpPr txBox="1"/>
          <p:nvPr/>
        </p:nvSpPr>
        <p:spPr>
          <a:xfrm>
            <a:off x="8365628" y="4131856"/>
            <a:ext cx="160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 x n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5E7D4F95-A586-4608-A610-9A5E2F34686A}"/>
              </a:ext>
            </a:extLst>
          </p:cNvPr>
          <p:cNvSpPr txBox="1"/>
          <p:nvPr/>
        </p:nvSpPr>
        <p:spPr>
          <a:xfrm>
            <a:off x="6128908" y="4122144"/>
            <a:ext cx="160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 x 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5B2C79-6E6B-4EC3-A08D-0D3134C58756}"/>
              </a:ext>
            </a:extLst>
          </p:cNvPr>
          <p:cNvSpPr txBox="1"/>
          <p:nvPr/>
        </p:nvSpPr>
        <p:spPr>
          <a:xfrm>
            <a:off x="761677" y="4485775"/>
            <a:ext cx="920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σ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.u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σ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.u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.v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… +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σ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.u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US" sz="2000" b="0" i="0" u="none" strike="noStrike" kern="1200" cap="none" spc="0" normalizeH="0" baseline="3000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endParaRPr kumimoji="0" lang="en-US" sz="2000" b="0" i="0" u="none" strike="noStrike" kern="1200" cap="none" spc="0" normalizeH="0" baseline="3000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61677" y="4866341"/>
            <a:ext cx="11216022" cy="1919787"/>
            <a:chOff x="993012" y="4485494"/>
            <a:chExt cx="11216022" cy="1919787"/>
          </a:xfrm>
        </p:grpSpPr>
        <p:grpSp>
          <p:nvGrpSpPr>
            <p:cNvPr id="30" name="Group 29"/>
            <p:cNvGrpSpPr/>
            <p:nvPr/>
          </p:nvGrpSpPr>
          <p:grpSpPr>
            <a:xfrm>
              <a:off x="4909514" y="4485494"/>
              <a:ext cx="2892232" cy="1919787"/>
              <a:chOff x="1653010" y="4838791"/>
              <a:chExt cx="2892232" cy="1919787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653010" y="5193609"/>
                <a:ext cx="2892232" cy="1564969"/>
                <a:chOff x="1653010" y="5193609"/>
                <a:chExt cx="2892232" cy="1564969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2252441" y="5208123"/>
                  <a:ext cx="2292801" cy="24662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653010" y="5213392"/>
                  <a:ext cx="255338" cy="2639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935421" y="5193609"/>
                  <a:ext cx="289947" cy="156496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Rectangle 50"/>
              <p:cNvSpPr/>
              <p:nvPr/>
            </p:nvSpPr>
            <p:spPr>
              <a:xfrm>
                <a:off x="1653010" y="4838791"/>
                <a:ext cx="11273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σ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u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r>
                  <a:rPr kumimoji="0" lang="en-US" sz="20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456963" y="4485494"/>
              <a:ext cx="2892232" cy="1919787"/>
              <a:chOff x="1653010" y="4838791"/>
              <a:chExt cx="2892232" cy="1919787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1653010" y="5193609"/>
                <a:ext cx="2892232" cy="1564969"/>
                <a:chOff x="1653010" y="5193609"/>
                <a:chExt cx="2892232" cy="1564969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2252441" y="5208123"/>
                  <a:ext cx="2292801" cy="24662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653010" y="5213392"/>
                  <a:ext cx="255338" cy="26398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935421" y="5193609"/>
                  <a:ext cx="289947" cy="1564969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" name="Rectangle 45"/>
              <p:cNvSpPr/>
              <p:nvPr/>
            </p:nvSpPr>
            <p:spPr>
              <a:xfrm>
                <a:off x="1653010" y="4838791"/>
                <a:ext cx="11273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σ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u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v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kumimoji="0" lang="en-US" sz="20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9316802" y="4485494"/>
              <a:ext cx="2892232" cy="1919787"/>
              <a:chOff x="2607747" y="4838791"/>
              <a:chExt cx="2892232" cy="1919787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607747" y="5193609"/>
                <a:ext cx="2892232" cy="1564969"/>
                <a:chOff x="2607747" y="5193609"/>
                <a:chExt cx="2892232" cy="1564969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3207178" y="5208123"/>
                  <a:ext cx="2292801" cy="24662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2607747" y="5213392"/>
                  <a:ext cx="255338" cy="26398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890158" y="5193609"/>
                  <a:ext cx="289947" cy="156496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2607747" y="4838791"/>
                <a:ext cx="11273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σ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u</a:t>
                </a:r>
                <a:r>
                  <a:rPr kumimoji="0" lang="en-US" sz="20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kumimoji="0" lang="en-US" sz="20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kumimoji="0" lang="en-US" sz="2000" b="0" i="0" u="none" strike="noStrike" kern="1200" cap="none" spc="0" normalizeH="0" baseline="30000" noProof="0" dirty="0" err="1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4440739" y="4761799"/>
              <a:ext cx="2808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880522" y="4761799"/>
              <a:ext cx="2808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3012" y="4761799"/>
              <a:ext cx="2808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976398" y="5160576"/>
            <a:ext cx="784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   +</a:t>
            </a:r>
          </a:p>
        </p:txBody>
      </p:sp>
    </p:spTree>
    <p:extLst>
      <p:ext uri="{BB962C8B-B14F-4D97-AF65-F5344CB8AC3E}">
        <p14:creationId xmlns:p14="http://schemas.microsoft.com/office/powerpoint/2010/main" val="2345619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0D110E-1BE9-4A96-864E-EF0D908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III. Singular Value Decomposition: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1A1864-AA9A-40EA-B43D-0CBAE808715C}"/>
              </a:ext>
            </a:extLst>
          </p:cNvPr>
          <p:cNvSpPr txBox="1">
            <a:spLocks/>
          </p:cNvSpPr>
          <p:nvPr/>
        </p:nvSpPr>
        <p:spPr>
          <a:xfrm>
            <a:off x="838200" y="1504510"/>
            <a:ext cx="10515600" cy="503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Thuật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SVD: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		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m×n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m×m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Σ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m×n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n×n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 </a:t>
            </a:r>
          </a:p>
        </p:txBody>
      </p:sp>
      <p:pic>
        <p:nvPicPr>
          <p:cNvPr id="6" name="Picture 2" descr="Không có mô tả.">
            <a:extLst>
              <a:ext uri="{FF2B5EF4-FFF2-40B4-BE49-F238E27FC236}">
                <a16:creationId xmlns:a16="http://schemas.microsoft.com/office/drawing/2014/main" id="{728BB9FD-4654-43F0-8459-D71CA4383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594" y="2936197"/>
            <a:ext cx="7409644" cy="351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254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0D110E-1BE9-4A96-864E-EF0D908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III. Singular Value Decomposition: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1A1864-AA9A-40EA-B43D-0CBAE808715C}"/>
              </a:ext>
            </a:extLst>
          </p:cNvPr>
          <p:cNvSpPr txBox="1">
            <a:spLocks/>
          </p:cNvSpPr>
          <p:nvPr/>
        </p:nvSpPr>
        <p:spPr>
          <a:xfrm>
            <a:off x="838200" y="1504510"/>
            <a:ext cx="10515600" cy="5037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Thuật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toán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SVD: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Tính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U,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Σ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V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Bước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1: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Tính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Bước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Tìm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trị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riêng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vectơ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riêng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endParaRPr kumimoji="0" lang="en-US" sz="2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  (A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A)x =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 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–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λ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I)x = 0 </a:t>
            </a:r>
          </a:p>
          <a:p>
            <a:pPr marL="457200" marR="0" lvl="1" indent="0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+  T = 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–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I).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Giải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(T) = 0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????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268288" marR="0" lvl="1" indent="-268288" algn="just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Bước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3: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Tìm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hệ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vectơ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trực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giao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từ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λ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Tìm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được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hệ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trực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chuẩn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 V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960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0D110E-1BE9-4A96-864E-EF0D908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III. Singular Value Decomposition: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1A1864-AA9A-40EA-B43D-0CBAE80871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04510"/>
                <a:ext cx="10515600" cy="5037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3.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Thuật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toán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SVD: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Tính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U, </a:t>
                </a: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Σ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V</a:t>
                </a:r>
              </a:p>
              <a:p>
                <a:pPr marL="228600" marR="0" lvl="0" indent="-22860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Bước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4: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Tìm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Σ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63538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+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Điền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các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giá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trị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căn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bậc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hai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các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λ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tìm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được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vào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ma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trận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theo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đường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chéo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giảm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dần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trên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ma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trận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</a:p>
              <a:p>
                <a:pPr marL="268288" marR="0" lvl="0" indent="-268288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Bước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5: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Tìm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U</a:t>
                </a:r>
              </a:p>
              <a:p>
                <a:pPr marL="363538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+ A = U</a:t>
                </a: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Σ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kumimoji="0" lang="en-US" sz="28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AV = US AVS</a:t>
                </a:r>
                <a:r>
                  <a:rPr kumimoji="0" lang="en-US" sz="28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-1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 = U  U 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U,</a:t>
                </a: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Σ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,V =&gt; A’ =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U’</a:t>
                </a:r>
                <a:r>
                  <a:rPr kumimoji="0" lang="en-US" sz="2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mxk</a:t>
                </a: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Σ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’</a:t>
                </a:r>
                <a:r>
                  <a:rPr kumimoji="0" lang="el-G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2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kxk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V’</a:t>
                </a:r>
                <a:r>
                  <a:rPr kumimoji="0" lang="en-US" sz="2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kxn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  <a:r>
                  <a:rPr kumimoji="0" lang="en-US" sz="28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02124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≃</m:t>
                    </m:r>
                    <m:r>
                      <m:rPr>
                        <m:nor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A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0" lang="en-US" sz="28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63538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1A1864-AA9A-40EA-B43D-0CBAE8087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4510"/>
                <a:ext cx="10515600" cy="5037699"/>
              </a:xfrm>
              <a:prstGeom prst="rect">
                <a:avLst/>
              </a:prstGeom>
              <a:blipFill>
                <a:blip r:embed="rId2"/>
                <a:stretch>
                  <a:fillRect l="-1797" t="-3148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17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37A38E3-5707-4ECC-A414-493CFF18BC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250"/>
            <a:ext cx="12192000" cy="56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B1F4FD-2AFB-4EF2-AC59-441CD636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dirty="0"/>
              <a:t>III. Singular Value Decomposition:</a:t>
            </a:r>
          </a:p>
        </p:txBody>
      </p:sp>
    </p:spTree>
    <p:extLst>
      <p:ext uri="{BB962C8B-B14F-4D97-AF65-F5344CB8AC3E}">
        <p14:creationId xmlns:p14="http://schemas.microsoft.com/office/powerpoint/2010/main" val="1538290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 for NLP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Lịch Sử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University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Artificial Intelligence Research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Université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Montréal</a:t>
            </a:r>
          </a:p>
          <a:p>
            <a:pPr marL="0" indent="0">
              <a:buNone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1995, </a:t>
            </a:r>
            <a:r>
              <a:rPr lang="en-GB" altLang="ko-KR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Yann </a:t>
            </a:r>
            <a:r>
              <a:rPr lang="en-GB" altLang="ko-KR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lang="en-GB" altLang="ko-KR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GB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convolutional neural networks.</a:t>
            </a:r>
          </a:p>
          <a:p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000" y="1890876"/>
            <a:ext cx="116205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093" y="3683779"/>
            <a:ext cx="1162957" cy="13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98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trong CNN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05" y="2834296"/>
            <a:ext cx="7992590" cy="2648320"/>
          </a:xfrm>
        </p:spPr>
      </p:pic>
      <p:sp>
        <p:nvSpPr>
          <p:cNvPr id="7" name="Rectangle 6"/>
          <p:cNvSpPr/>
          <p:nvPr/>
        </p:nvSpPr>
        <p:spPr>
          <a:xfrm>
            <a:off x="964333" y="5434295"/>
            <a:ext cx="88485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http://www.nallatech.com/fpga-acceleration-convolutional-neural-networks/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481651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‘squash’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=&gt;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lũy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‘squashed’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02" y="18862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53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VÍ Dụ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6E2A6-DB91-4D0A-9D62-4C2DCD1C2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50439" y="3231931"/>
            <a:ext cx="2685672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or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O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313237" y="30400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>
            <a:off x="3409159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437437" y="38782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8" y="3208362"/>
            <a:ext cx="1381922" cy="1339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9037" y="2171155"/>
            <a:ext cx="261513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5148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rgbClr val="5148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5148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2400" dirty="0">
                <a:solidFill>
                  <a:srgbClr val="5148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solidFill>
                  <a:srgbClr val="5148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endParaRPr lang="en-US" sz="2400" dirty="0">
              <a:solidFill>
                <a:srgbClr val="5148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17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I. K-Nearest neighbor: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D7492E-EE80-4713-A64B-15D59B591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5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1.Giới </a:t>
            </a:r>
            <a:r>
              <a:rPr lang="en-US" sz="36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thiệu</a:t>
            </a: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bài</a:t>
            </a: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toán</a:t>
            </a: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KNN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là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kĩ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thuật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máy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học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phân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loại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rộng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rãi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KNN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dựa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vào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số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lượng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những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người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hàng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xóm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gần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nhất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nó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cho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bài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toán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hồi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quy</a:t>
            </a:r>
            <a:r>
              <a:rPr lang="en-US" sz="36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355295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55943"/>
            <a:ext cx="11029616" cy="1188720"/>
          </a:xfrm>
        </p:spPr>
        <p:txBody>
          <a:bodyPr/>
          <a:lstStyle/>
          <a:p>
            <a:r>
              <a:rPr lang="de-DE" b="1" dirty="0"/>
              <a:t>Ví Dụ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5E4E0-CD36-4278-AD5F-1D60CC10F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32580"/>
            <a:ext cx="11029615" cy="363448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192" y="4358841"/>
            <a:ext cx="1381922" cy="133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16" y="2089225"/>
            <a:ext cx="1381922" cy="1339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691192" y="198074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CNN</a:t>
            </a:r>
          </a:p>
        </p:txBody>
      </p:sp>
      <p:cxnSp>
        <p:nvCxnSpPr>
          <p:cNvPr id="7" name="Straight Arrow Connector 6"/>
          <p:cNvCxnSpPr>
            <a:endCxn id="6" idx="1"/>
          </p:cNvCxnSpPr>
          <p:nvPr/>
        </p:nvCxnSpPr>
        <p:spPr>
          <a:xfrm>
            <a:off x="3787114" y="281894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815392" y="281894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98946" y="2172611"/>
            <a:ext cx="1036181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691192" y="4190541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CNN</a:t>
            </a: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>
            <a:off x="3787114" y="5028741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15392" y="5028741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53592" y="4405979"/>
            <a:ext cx="1111523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28046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056" y="449262"/>
            <a:ext cx="11029616" cy="1188720"/>
          </a:xfrm>
        </p:spPr>
        <p:txBody>
          <a:bodyPr/>
          <a:lstStyle/>
          <a:p>
            <a:r>
              <a:rPr lang="de-DE" b="1" dirty="0"/>
              <a:t>Một số hình ảnh khác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C3F6-4D95-4939-A5EA-3AEA6C19F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93" y="1744662"/>
            <a:ext cx="1381922" cy="133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3" y="1747834"/>
            <a:ext cx="1381922" cy="13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93" y="1744662"/>
            <a:ext cx="1381922" cy="1339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7187765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CNN</a:t>
            </a: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6283687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009581" y="1829176"/>
            <a:ext cx="1036181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183552" y="4298950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CNN</a:t>
            </a:r>
          </a:p>
        </p:txBody>
      </p:sp>
      <p:cxnSp>
        <p:nvCxnSpPr>
          <p:cNvPr id="12" name="Straight Arrow Connector 11"/>
          <p:cNvCxnSpPr>
            <a:endCxn id="11" idx="1"/>
          </p:cNvCxnSpPr>
          <p:nvPr/>
        </p:nvCxnSpPr>
        <p:spPr>
          <a:xfrm>
            <a:off x="6279474" y="5137150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307752" y="5226024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080477" y="4626624"/>
            <a:ext cx="1111523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437" y="3541662"/>
            <a:ext cx="144815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14843"/>
                    </a:gs>
                    <a:gs pos="30000">
                      <a:srgbClr val="514843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translation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90024" y="3541662"/>
            <a:ext cx="109388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14843"/>
                    </a:gs>
                    <a:gs pos="30000">
                      <a:srgbClr val="514843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scaling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75930" y="3536751"/>
            <a:ext cx="106663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14843"/>
                    </a:gs>
                    <a:gs pos="30000">
                      <a:srgbClr val="514843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weight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3991" y="3523183"/>
            <a:ext cx="116442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14843"/>
                    </a:gs>
                    <a:gs pos="30000">
                      <a:srgbClr val="514843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rotation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3" y="1744662"/>
            <a:ext cx="1381922" cy="1339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" y="4564062"/>
            <a:ext cx="1381922" cy="1339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93" y="4564062"/>
            <a:ext cx="1381922" cy="1339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693" y="4564062"/>
            <a:ext cx="1381922" cy="1339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93" y="4564062"/>
            <a:ext cx="1381922" cy="13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2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Làm sao để so sánh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B02D-820C-4FE1-B7B3-334B6677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601131"/>
            <a:ext cx="3515522" cy="3408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37" y="2599970"/>
            <a:ext cx="3496022" cy="3389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8637" y="2340864"/>
            <a:ext cx="2445221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0509" y="1228371"/>
            <a:ext cx="1502655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304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834" y="126890"/>
            <a:ext cx="11029616" cy="1188720"/>
          </a:xfrm>
        </p:spPr>
        <p:txBody>
          <a:bodyPr/>
          <a:lstStyle/>
          <a:p>
            <a:r>
              <a:rPr lang="de-DE" b="1" dirty="0"/>
              <a:t>So sánh Vùng nhỏ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A2C09-ED8A-4DF5-8276-732BA8566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129" y="2509115"/>
            <a:ext cx="3515522" cy="3408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7" y="2640731"/>
            <a:ext cx="3496022" cy="3389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3627" y="993007"/>
            <a:ext cx="890308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</a:p>
        </p:txBody>
      </p:sp>
      <p:cxnSp>
        <p:nvCxnSpPr>
          <p:cNvPr id="7" name="Straight Connector 6"/>
          <p:cNvCxnSpPr>
            <a:cxnSpLocks/>
            <a:endCxn id="6" idx="1"/>
          </p:cNvCxnSpPr>
          <p:nvPr/>
        </p:nvCxnSpPr>
        <p:spPr>
          <a:xfrm flipV="1">
            <a:off x="1172852" y="1639338"/>
            <a:ext cx="4200775" cy="135699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  <a:stCxn id="6" idx="3"/>
          </p:cNvCxnSpPr>
          <p:nvPr/>
        </p:nvCxnSpPr>
        <p:spPr>
          <a:xfrm>
            <a:off x="6263935" y="1639338"/>
            <a:ext cx="2651121" cy="160108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00186" y="5491034"/>
            <a:ext cx="890308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246887" y="5615541"/>
            <a:ext cx="4338318" cy="52182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stCxn id="9" idx="3"/>
          </p:cNvCxnSpPr>
          <p:nvPr/>
        </p:nvCxnSpPr>
        <p:spPr>
          <a:xfrm flipV="1">
            <a:off x="6390494" y="4790968"/>
            <a:ext cx="2136421" cy="1346397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64180" y="3641098"/>
            <a:ext cx="890308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3214546" y="3784079"/>
            <a:ext cx="2266557" cy="49353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  <a:stCxn id="12" idx="3"/>
          </p:cNvCxnSpPr>
          <p:nvPr/>
        </p:nvCxnSpPr>
        <p:spPr>
          <a:xfrm>
            <a:off x="6354488" y="4287429"/>
            <a:ext cx="2560568" cy="448697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1209737" y="3010341"/>
            <a:ext cx="762000" cy="762000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173457" y="3282731"/>
            <a:ext cx="762000" cy="762000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172852" y="4876238"/>
            <a:ext cx="762000" cy="762000"/>
          </a:xfrm>
          <a:prstGeom prst="rect">
            <a:avLst/>
          </a:prstGeom>
          <a:noFill/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526915" y="4790968"/>
            <a:ext cx="762000" cy="762000"/>
          </a:xfrm>
          <a:prstGeom prst="rect">
            <a:avLst/>
          </a:prstGeom>
          <a:noFill/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940641" y="3755871"/>
            <a:ext cx="1219200" cy="1143000"/>
          </a:xfrm>
          <a:prstGeom prst="rect">
            <a:avLst/>
          </a:prstGeom>
          <a:noFill/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952811" y="3617337"/>
            <a:ext cx="1168310" cy="1143000"/>
          </a:xfrm>
          <a:prstGeom prst="rect">
            <a:avLst/>
          </a:prstGeom>
          <a:noFill/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>
            <a:cxnSpLocks/>
            <a:endCxn id="6" idx="1"/>
          </p:cNvCxnSpPr>
          <p:nvPr/>
        </p:nvCxnSpPr>
        <p:spPr>
          <a:xfrm flipV="1">
            <a:off x="1947757" y="1639338"/>
            <a:ext cx="3425870" cy="219681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6" idx="3"/>
          </p:cNvCxnSpPr>
          <p:nvPr/>
        </p:nvCxnSpPr>
        <p:spPr>
          <a:xfrm>
            <a:off x="6263935" y="1639338"/>
            <a:ext cx="1889121" cy="2399217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 flipV="1">
            <a:off x="3108777" y="4287429"/>
            <a:ext cx="2346726" cy="67018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  <a:stCxn id="12" idx="3"/>
          </p:cNvCxnSpPr>
          <p:nvPr/>
        </p:nvCxnSpPr>
        <p:spPr>
          <a:xfrm flipV="1">
            <a:off x="6354488" y="3663731"/>
            <a:ext cx="2598323" cy="623698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1974145" y="4882894"/>
            <a:ext cx="3597276" cy="124466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  <a:stCxn id="9" idx="3"/>
          </p:cNvCxnSpPr>
          <p:nvPr/>
        </p:nvCxnSpPr>
        <p:spPr>
          <a:xfrm flipV="1">
            <a:off x="6390494" y="5552297"/>
            <a:ext cx="2863739" cy="585068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86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Term: Filter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9ECFB-5318-489B-BF74-4396171DA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28" y="3123994"/>
            <a:ext cx="2406109" cy="2333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367" y="3123994"/>
            <a:ext cx="2406109" cy="2333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847" y="3123993"/>
            <a:ext cx="2406109" cy="23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61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Term: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0FC3-2398-4382-A133-1B4201365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047" y="3366886"/>
            <a:ext cx="3496022" cy="3389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27" y="2335030"/>
            <a:ext cx="1264522" cy="1226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61" y="2312056"/>
            <a:ext cx="1264522" cy="1226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515" y="1775231"/>
            <a:ext cx="1264522" cy="1226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541837" y="3728981"/>
            <a:ext cx="1143000" cy="1143000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2382633" y="2366035"/>
            <a:ext cx="3302204" cy="1362946"/>
          </a:xfrm>
          <a:prstGeom prst="line">
            <a:avLst/>
          </a:prstGeom>
          <a:noFill/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0" name="Straight Connector 9"/>
          <p:cNvCxnSpPr>
            <a:cxnSpLocks/>
          </p:cNvCxnSpPr>
          <p:nvPr/>
        </p:nvCxnSpPr>
        <p:spPr>
          <a:xfrm flipH="1" flipV="1">
            <a:off x="1081684" y="3537224"/>
            <a:ext cx="3444575" cy="1330407"/>
          </a:xfrm>
          <a:prstGeom prst="line">
            <a:avLst/>
          </a:prstGeom>
          <a:noFill/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6065837" y="3728981"/>
            <a:ext cx="1219200" cy="1138650"/>
          </a:xfrm>
          <a:prstGeom prst="rect">
            <a:avLst/>
          </a:prstGeom>
          <a:noFill/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7285037" y="3537224"/>
            <a:ext cx="3480946" cy="1330407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6065837" y="2322842"/>
            <a:ext cx="3435623" cy="140614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auto">
          <a:xfrm>
            <a:off x="5303837" y="4490981"/>
            <a:ext cx="1219200" cy="1143000"/>
          </a:xfrm>
          <a:prstGeom prst="rect">
            <a:avLst/>
          </a:prstGeom>
          <a:noFill/>
          <a:ln w="762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523037" y="2585981"/>
            <a:ext cx="0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272798" y="2585981"/>
            <a:ext cx="31039" cy="1905000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94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Term: </a:t>
            </a:r>
            <a:r>
              <a:rPr lang="de-DE" b="1" dirty="0" err="1"/>
              <a:t>Convolution</a:t>
            </a:r>
            <a:endParaRPr lang="de-DE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34" y="1964684"/>
            <a:ext cx="4977531" cy="3633787"/>
          </a:xfrm>
        </p:spPr>
      </p:pic>
      <p:sp>
        <p:nvSpPr>
          <p:cNvPr id="6" name="Rectangle 5"/>
          <p:cNvSpPr/>
          <p:nvPr/>
        </p:nvSpPr>
        <p:spPr>
          <a:xfrm>
            <a:off x="707857" y="5490748"/>
            <a:ext cx="65953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http://deeplearning.stanford.edu/wiki/index.php/Feature_extraction_using_convolution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241" y="2839626"/>
            <a:ext cx="49705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Các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fitlers</a:t>
            </a:r>
            <a:r>
              <a:rPr lang="en-US" dirty="0">
                <a:solidFill>
                  <a:srgbClr val="514843"/>
                </a:solidFill>
                <a:latin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sử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dụng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để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một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filter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layer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dựa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trên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liệu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đầu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vào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-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Vùng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màu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vàng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đếm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tất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cả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những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cái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nằm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trong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đường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chéo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Khu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vực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màu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xanh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lá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cây: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các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tính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năng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đầu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vào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040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350351"/>
            <a:ext cx="11029616" cy="1188720"/>
          </a:xfrm>
        </p:spPr>
        <p:txBody>
          <a:bodyPr/>
          <a:lstStyle/>
          <a:p>
            <a:r>
              <a:rPr lang="de-DE" b="1" dirty="0"/>
              <a:t>Building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filter</a:t>
            </a:r>
            <a:r>
              <a:rPr lang="de-DE" b="1" dirty="0"/>
              <a:t> </a:t>
            </a:r>
            <a:r>
              <a:rPr lang="de-DE" b="1" dirty="0" err="1"/>
              <a:t>layer</a:t>
            </a:r>
            <a:endParaRPr lang="de-D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5BF0-DBF1-4984-8B31-AFF61A254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637" y="3300139"/>
            <a:ext cx="3458208" cy="3352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37" y="1725149"/>
            <a:ext cx="1347452" cy="1306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22" y="2202575"/>
            <a:ext cx="1264522" cy="1226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437" y="3304434"/>
            <a:ext cx="3474146" cy="33682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259977" y="3701912"/>
            <a:ext cx="1143000" cy="1143000"/>
          </a:xfrm>
          <a:prstGeom prst="rect">
            <a:avLst/>
          </a:pr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1546312" y="2197810"/>
            <a:ext cx="2855168" cy="1504101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 flipH="1" flipV="1">
            <a:off x="296139" y="3429001"/>
            <a:ext cx="2953010" cy="1415911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449" y="1857502"/>
                <a:ext cx="518334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gradFill>
                                <a:gsLst>
                                  <a:gs pos="2917">
                                    <a:srgbClr val="514843"/>
                                  </a:gs>
                                  <a:gs pos="30000">
                                    <a:srgbClr val="514843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gradFill>
                                <a:gsLst>
                                  <a:gs pos="2917">
                                    <a:srgbClr val="514843"/>
                                  </a:gs>
                                  <a:gs pos="30000">
                                    <a:srgbClr val="514843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gradFill>
                                <a:gsLst>
                                  <a:gs pos="2917">
                                    <a:srgbClr val="514843"/>
                                  </a:gs>
                                  <a:gs pos="30000">
                                    <a:srgbClr val="514843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+1+1+1+1+1+1+1+1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gradFill>
                                <a:gsLst>
                                  <a:gs pos="2917">
                                    <a:srgbClr val="514843"/>
                                  </a:gs>
                                  <a:gs pos="30000">
                                    <a:srgbClr val="514843"/>
                                  </a:gs>
                                </a:gsLst>
                                <a:lin ang="5400000" scaled="0"/>
                              </a:gra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9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14843"/>
                              </a:gs>
                              <a:gs pos="30000">
                                <a:srgbClr val="514843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2917">
                        <a:srgbClr val="514843"/>
                      </a:gs>
                      <a:gs pos="30000">
                        <a:srgbClr val="51484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9" y="1857502"/>
                <a:ext cx="5183342" cy="701410"/>
              </a:xfrm>
              <a:prstGeom prst="rect">
                <a:avLst/>
              </a:prstGeom>
              <a:blipFill>
                <a:blip r:embed="rId6"/>
                <a:stretch>
                  <a:fillRect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 bwMode="auto">
          <a:xfrm>
            <a:off x="11628437" y="1948593"/>
            <a:ext cx="379734" cy="441441"/>
          </a:xfrm>
          <a:prstGeom prst="rect">
            <a:avLst/>
          </a:pr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9037637" y="2390034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8659504" y="1934100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8288118" y="3701912"/>
            <a:ext cx="1130519" cy="1110044"/>
          </a:xfrm>
          <a:prstGeom prst="rect">
            <a:avLst/>
          </a:pr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063262" y="3701912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160837" y="4844912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929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85" y="825597"/>
            <a:ext cx="1264522" cy="1226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870" y="4559397"/>
            <a:ext cx="1914563" cy="1910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35" y="4596657"/>
            <a:ext cx="1905000" cy="18469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72314" y="2959197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871" y="520797"/>
            <a:ext cx="1909405" cy="1857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833" y="4933172"/>
            <a:ext cx="1264522" cy="1226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833" y="2882997"/>
            <a:ext cx="1264522" cy="122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3870" y="2501997"/>
            <a:ext cx="1909406" cy="19052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2314" y="901797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72314" y="4956935"/>
            <a:ext cx="9601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433" y="2560063"/>
            <a:ext cx="1905000" cy="18469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56" y="502663"/>
            <a:ext cx="1905000" cy="184693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221662" y="1208530"/>
            <a:ext cx="487252" cy="512996"/>
            <a:chOff x="4740385" y="3954462"/>
            <a:chExt cx="487252" cy="512996"/>
          </a:xfrm>
        </p:grpSpPr>
        <p:sp>
          <p:nvSpPr>
            <p:cNvPr id="20" name="Oval 19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cxnSp>
          <p:nvCxnSpPr>
            <p:cNvPr id="21" name="Straight Connector 20"/>
            <p:cNvCxnSpPr>
              <a:stCxn id="20" idx="1"/>
              <a:endCxn id="2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20" idx="7"/>
              <a:endCxn id="2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220981" y="3263997"/>
            <a:ext cx="487252" cy="512996"/>
            <a:chOff x="4740385" y="3954462"/>
            <a:chExt cx="487252" cy="512996"/>
          </a:xfrm>
        </p:grpSpPr>
        <p:sp>
          <p:nvSpPr>
            <p:cNvPr id="24" name="Oval 23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cxnSp>
          <p:nvCxnSpPr>
            <p:cNvPr id="25" name="Straight Connector 24"/>
            <p:cNvCxnSpPr>
              <a:stCxn id="24" idx="1"/>
              <a:endCxn id="2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7"/>
              <a:endCxn id="2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220981" y="5265601"/>
            <a:ext cx="487252" cy="512996"/>
            <a:chOff x="4740385" y="3954462"/>
            <a:chExt cx="487252" cy="512996"/>
          </a:xfrm>
        </p:grpSpPr>
        <p:sp>
          <p:nvSpPr>
            <p:cNvPr id="28" name="Oval 27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cxnSp>
          <p:nvCxnSpPr>
            <p:cNvPr id="29" name="Straight Connector 28"/>
            <p:cNvCxnSpPr>
              <a:stCxn id="28" idx="1"/>
              <a:endCxn id="28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8" idx="7"/>
              <a:endCxn id="28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 bwMode="auto">
          <a:xfrm>
            <a:off x="5298685" y="825597"/>
            <a:ext cx="1264522" cy="1226425"/>
          </a:xfrm>
          <a:prstGeom prst="rect">
            <a:avLst/>
          </a:prstGeom>
          <a:noFill/>
          <a:ln w="76200">
            <a:solidFill>
              <a:srgbClr val="00666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317833" y="2875772"/>
            <a:ext cx="1264522" cy="1226425"/>
          </a:xfrm>
          <a:prstGeom prst="rect">
            <a:avLst/>
          </a:prstGeom>
          <a:noFill/>
          <a:ln w="76200">
            <a:solidFill>
              <a:srgbClr val="F664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317833" y="4933172"/>
            <a:ext cx="1264522" cy="1226425"/>
          </a:xfrm>
          <a:prstGeom prst="rect">
            <a:avLst/>
          </a:prstGeom>
          <a:noFill/>
          <a:ln w="76200">
            <a:solidFill>
              <a:srgbClr val="80008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43497-1C48-4E88-9308-831BF6DE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71F1-1BDA-49C2-8D09-1C501DF7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81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trong CNN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05" y="2834296"/>
            <a:ext cx="7992590" cy="2648320"/>
          </a:xfrm>
        </p:spPr>
      </p:pic>
      <p:sp>
        <p:nvSpPr>
          <p:cNvPr id="7" name="Rectangle 6"/>
          <p:cNvSpPr/>
          <p:nvPr/>
        </p:nvSpPr>
        <p:spPr>
          <a:xfrm>
            <a:off x="964333" y="5434295"/>
            <a:ext cx="88485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http://www.nallatech.com/fpga-acceleration-convolutional-neural-networks/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11404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I. K-Nearest neighbor</a:t>
            </a:r>
            <a:r>
              <a:rPr lang="en-US" sz="4000" dirty="0"/>
              <a:t>: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72977F-6A57-48C0-80FA-27DB422B3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47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</a:t>
            </a:r>
            <a:r>
              <a:rPr lang="en-US" sz="36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Cách</a:t>
            </a: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thức</a:t>
            </a: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hoạt</a:t>
            </a: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động</a:t>
            </a: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KNN:</a:t>
            </a: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BAB66D-B606-484A-AA90-920BB7AF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420" y="2550468"/>
            <a:ext cx="8291279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48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Term: Pooling </a:t>
            </a:r>
            <a:r>
              <a:rPr lang="de-DE" b="1" dirty="0" err="1"/>
              <a:t>Layers</a:t>
            </a:r>
            <a:endParaRPr lang="de-DE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2" y="2405856"/>
            <a:ext cx="7496175" cy="3505200"/>
          </a:xfrm>
        </p:spPr>
      </p:pic>
      <p:sp>
        <p:nvSpPr>
          <p:cNvPr id="6" name="Rectangle 5"/>
          <p:cNvSpPr/>
          <p:nvPr/>
        </p:nvSpPr>
        <p:spPr>
          <a:xfrm>
            <a:off x="2347912" y="5638800"/>
            <a:ext cx="23807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http://cs231n.github.io/convolutional-networks/#pool</a:t>
            </a:r>
          </a:p>
        </p:txBody>
      </p:sp>
    </p:spTree>
    <p:extLst>
      <p:ext uri="{BB962C8B-B14F-4D97-AF65-F5344CB8AC3E}">
        <p14:creationId xmlns:p14="http://schemas.microsoft.com/office/powerpoint/2010/main" val="1479721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84" y="453894"/>
            <a:ext cx="7846232" cy="5950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E2044-8B77-4B62-BB4A-1F3D9F40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4C07C-7D13-4ADB-841A-B07A703C4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56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17446" y="3938439"/>
            <a:ext cx="801662" cy="844018"/>
            <a:chOff x="4740385" y="3954462"/>
            <a:chExt cx="487252" cy="512996"/>
          </a:xfrm>
        </p:grpSpPr>
        <p:sp>
          <p:nvSpPr>
            <p:cNvPr id="4" name="Oval 3"/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cxnSp>
          <p:nvCxnSpPr>
            <p:cNvPr id="5" name="Straight Connector 4"/>
            <p:cNvCxnSpPr>
              <a:stCxn id="4" idx="1"/>
              <a:endCxn id="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4" idx="7"/>
              <a:endCxn id="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 bwMode="auto">
          <a:xfrm>
            <a:off x="4639936" y="1813086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51299" y="3946997"/>
            <a:ext cx="795841" cy="837889"/>
            <a:chOff x="5154100" y="3720044"/>
            <a:chExt cx="801662" cy="844018"/>
          </a:xfrm>
        </p:grpSpPr>
        <p:sp>
          <p:nvSpPr>
            <p:cNvPr id="9" name="Oval 8"/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cxnSp>
          <p:nvCxnSpPr>
            <p:cNvPr id="10" name="Straight Connector 9"/>
            <p:cNvCxnSpPr>
              <a:stCxn id="9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9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 bwMode="auto">
          <a:xfrm>
            <a:off x="6039620" y="1803321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" name="Isosceles Triangle 12"/>
          <p:cNvSpPr/>
          <p:nvPr/>
        </p:nvSpPr>
        <p:spPr bwMode="auto">
          <a:xfrm rot="5400000">
            <a:off x="7782356" y="3886278"/>
            <a:ext cx="570954" cy="916604"/>
          </a:xfrm>
          <a:prstGeom prst="triangl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459336" y="1813086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261481" y="2548581"/>
            <a:ext cx="19066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14843"/>
                    </a:gs>
                    <a:gs pos="30000">
                      <a:srgbClr val="514843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Convolution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761292" y="2542430"/>
            <a:ext cx="170142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14843"/>
                    </a:gs>
                    <a:gs pos="30000">
                      <a:srgbClr val="514843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Non-linear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7414906" y="2561001"/>
            <a:ext cx="132632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14843"/>
                    </a:gs>
                    <a:gs pos="30000">
                      <a:srgbClr val="514843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Pooling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39" y="2174997"/>
            <a:ext cx="2657886" cy="25768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781" y="1660686"/>
            <a:ext cx="1141358" cy="11389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781" y="4251486"/>
            <a:ext cx="1141358" cy="11389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258" y="2953451"/>
            <a:ext cx="1141699" cy="113924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8906017" y="3489486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06139" y="3489486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Stacking</a:t>
            </a:r>
            <a:endParaRPr lang="de-DE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3C4730-CF31-41B1-A26F-9E13A8709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2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6" y="2561407"/>
            <a:ext cx="2013657" cy="195227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389576" y="3504208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10238176" y="3452165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075279" y="2461565"/>
            <a:ext cx="6961673" cy="2283698"/>
            <a:chOff x="3093940" y="2623957"/>
            <a:chExt cx="8534497" cy="2799645"/>
          </a:xfrm>
        </p:grpSpPr>
        <p:grpSp>
          <p:nvGrpSpPr>
            <p:cNvPr id="6" name="Group 5"/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46" name="Straight Connector 45"/>
              <p:cNvCxnSpPr>
                <a:stCxn id="45" idx="1"/>
                <a:endCxn id="45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7"/>
                <a:endCxn id="45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43" name="Straight Connector 42"/>
              <p:cNvCxnSpPr>
                <a:stCxn id="42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endCxn id="42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/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" name="Isosceles Triangle 9"/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chemeClr val="tx1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4906450" y="3159591"/>
              <a:ext cx="1553266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14843"/>
                      </a:gs>
                      <a:gs pos="30000">
                        <a:srgbClr val="51484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6064250" y="3154817"/>
              <a:ext cx="14058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14843"/>
                      </a:gs>
                      <a:gs pos="30000">
                        <a:srgbClr val="51484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Non-linear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336392" y="3169228"/>
              <a:ext cx="113665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14843"/>
                      </a:gs>
                      <a:gs pos="30000">
                        <a:srgbClr val="51484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Pooling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40" name="Straight Connector 39"/>
              <p:cNvCxnSpPr>
                <a:stCxn id="39" idx="1"/>
                <a:endCxn id="39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9" idx="7"/>
                <a:endCxn id="39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/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37" name="Straight Connector 36"/>
              <p:cNvCxnSpPr>
                <a:stCxn id="36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endCxn id="36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/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2763338" y="3167167"/>
              <a:ext cx="1553266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14843"/>
                      </a:gs>
                      <a:gs pos="30000">
                        <a:srgbClr val="51484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921137" y="3162395"/>
              <a:ext cx="14058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14843"/>
                      </a:gs>
                      <a:gs pos="30000">
                        <a:srgbClr val="51484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Non-linear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34" name="Straight Connector 33"/>
              <p:cNvCxnSpPr>
                <a:stCxn id="33" idx="1"/>
                <a:endCxn id="33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33" idx="7"/>
                <a:endCxn id="33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/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30" name="Oval 29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31" name="Straight Connector 30"/>
              <p:cNvCxnSpPr>
                <a:stCxn id="30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endCxn id="30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/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5" name="Isosceles Triangle 24"/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chemeClr val="tx1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8164265" y="3145826"/>
              <a:ext cx="1553266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14843"/>
                      </a:gs>
                      <a:gs pos="30000">
                        <a:srgbClr val="51484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Convolution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9322065" y="3141054"/>
              <a:ext cx="14058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14843"/>
                      </a:gs>
                      <a:gs pos="30000">
                        <a:srgbClr val="51484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Non-linear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10594208" y="3155463"/>
              <a:ext cx="113665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14843"/>
                      </a:gs>
                      <a:gs pos="30000">
                        <a:srgbClr val="514843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Pooling</a:t>
              </a:r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213" y="2253979"/>
            <a:ext cx="653906" cy="6525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138" y="4051367"/>
            <a:ext cx="653906" cy="6525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138" y="3177054"/>
            <a:ext cx="653906" cy="652500"/>
          </a:xfrm>
          <a:prstGeom prst="rect">
            <a:avLst/>
          </a:prstGeom>
        </p:spPr>
      </p:pic>
      <p:sp>
        <p:nvSpPr>
          <p:cNvPr id="51" name="Title 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Stacking</a:t>
            </a:r>
            <a:endParaRPr lang="de-DE" b="1" dirty="0"/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8FE48AC5-4240-4292-B822-864D2424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453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Term: </a:t>
            </a:r>
            <a:r>
              <a:rPr lang="de-DE" b="1" dirty="0" err="1"/>
              <a:t>fully-connected</a:t>
            </a:r>
            <a:r>
              <a:rPr lang="de-DE" b="1" dirty="0"/>
              <a:t> </a:t>
            </a:r>
            <a:r>
              <a:rPr lang="de-DE" b="1" dirty="0" err="1"/>
              <a:t>layer</a:t>
            </a:r>
            <a:endParaRPr lang="de-D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err="1"/>
              <a:t>Lấy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đầu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xuất</a:t>
            </a:r>
            <a:r>
              <a:rPr lang="en-US" sz="1600" dirty="0"/>
              <a:t> ra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vecto</a:t>
            </a:r>
            <a:r>
              <a:rPr lang="en-US" sz="1600" dirty="0"/>
              <a:t> N </a:t>
            </a:r>
            <a:r>
              <a:rPr lang="en-US" sz="1600" dirty="0" err="1"/>
              <a:t>chiều</a:t>
            </a:r>
            <a:endParaRPr lang="de-DE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28" y="1304925"/>
            <a:ext cx="5963525" cy="51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44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Ví Dụ: fully-connected layer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6B069F9-02DD-4F9E-AE04-97E68EC47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765167" y="3782983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688" y="2504207"/>
            <a:ext cx="653906" cy="6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13" y="4301595"/>
            <a:ext cx="653906" cy="6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613" y="3427282"/>
            <a:ext cx="653906" cy="6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440" y="1903282"/>
            <a:ext cx="331313" cy="38410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5584519" y="1903282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84519" y="3156707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584519" y="3156707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82444" y="4079783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80369" y="4301595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80369" y="4954096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765167" y="4646482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765167" y="2553157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005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fully-connected layer  =&gt; Trả Về OutPut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6F9EF6EB-2C70-49F4-987C-5DECAD3AA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7742237" y="2497524"/>
            <a:ext cx="1143000" cy="1143000"/>
          </a:xfrm>
          <a:prstGeom prst="rect">
            <a:avLst/>
          </a:prstGeom>
          <a:noFill/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742237" y="4373562"/>
            <a:ext cx="1143000" cy="1143000"/>
          </a:xfrm>
          <a:prstGeom prst="rect">
            <a:avLst/>
          </a:prstGeom>
          <a:noFill/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cxnSp>
        <p:nvCxnSpPr>
          <p:cNvPr id="5" name="Straight Arrow Connector 4"/>
          <p:cNvCxnSpPr>
            <a:endCxn id="3" idx="1"/>
          </p:cNvCxnSpPr>
          <p:nvPr/>
        </p:nvCxnSpPr>
        <p:spPr>
          <a:xfrm>
            <a:off x="4446777" y="2349462"/>
            <a:ext cx="3295460" cy="719562"/>
          </a:xfrm>
          <a:prstGeom prst="straightConnector1">
            <a:avLst/>
          </a:prstGeom>
          <a:ln w="412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" idx="1"/>
          </p:cNvCxnSpPr>
          <p:nvPr/>
        </p:nvCxnSpPr>
        <p:spPr>
          <a:xfrm flipV="1">
            <a:off x="4420264" y="3069024"/>
            <a:ext cx="3321973" cy="216288"/>
          </a:xfrm>
          <a:prstGeom prst="straightConnector1">
            <a:avLst/>
          </a:prstGeom>
          <a:ln w="412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3" idx="1"/>
          </p:cNvCxnSpPr>
          <p:nvPr/>
        </p:nvCxnSpPr>
        <p:spPr>
          <a:xfrm flipV="1">
            <a:off x="4420264" y="3069024"/>
            <a:ext cx="3321973" cy="550810"/>
          </a:xfrm>
          <a:prstGeom prst="straightConnector1">
            <a:avLst/>
          </a:prstGeom>
          <a:ln w="412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3" idx="1"/>
          </p:cNvCxnSpPr>
          <p:nvPr/>
        </p:nvCxnSpPr>
        <p:spPr>
          <a:xfrm flipV="1">
            <a:off x="4420264" y="3069024"/>
            <a:ext cx="3321973" cy="2178851"/>
          </a:xfrm>
          <a:prstGeom prst="straightConnector1">
            <a:avLst/>
          </a:prstGeom>
          <a:ln w="412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3" idx="1"/>
          </p:cNvCxnSpPr>
          <p:nvPr/>
        </p:nvCxnSpPr>
        <p:spPr>
          <a:xfrm flipV="1">
            <a:off x="4420264" y="3069024"/>
            <a:ext cx="3321973" cy="2447538"/>
          </a:xfrm>
          <a:prstGeom prst="straightConnector1">
            <a:avLst/>
          </a:prstGeom>
          <a:ln w="412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1"/>
          </p:cNvCxnSpPr>
          <p:nvPr/>
        </p:nvCxnSpPr>
        <p:spPr>
          <a:xfrm>
            <a:off x="4420264" y="2654262"/>
            <a:ext cx="3321973" cy="2290800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4420264" y="2959062"/>
            <a:ext cx="3321973" cy="1986000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4420264" y="4945062"/>
            <a:ext cx="3321973" cy="0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4420264" y="4945062"/>
            <a:ext cx="3321973" cy="909600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46777" y="2354262"/>
            <a:ext cx="3295460" cy="719562"/>
          </a:xfrm>
          <a:prstGeom prst="straightConnector1">
            <a:avLst/>
          </a:prstGeom>
          <a:ln w="41275">
            <a:solidFill>
              <a:schemeClr val="accent4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420264" y="3073824"/>
            <a:ext cx="3321973" cy="216288"/>
          </a:xfrm>
          <a:prstGeom prst="straightConnector1">
            <a:avLst/>
          </a:prstGeom>
          <a:ln w="41275">
            <a:solidFill>
              <a:schemeClr val="accent4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420264" y="3073824"/>
            <a:ext cx="3321973" cy="550810"/>
          </a:xfrm>
          <a:prstGeom prst="straightConnector1">
            <a:avLst/>
          </a:prstGeom>
          <a:ln w="41275">
            <a:solidFill>
              <a:schemeClr val="accent4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420264" y="3073824"/>
            <a:ext cx="3321973" cy="2178851"/>
          </a:xfrm>
          <a:prstGeom prst="straightConnector1">
            <a:avLst/>
          </a:prstGeom>
          <a:ln w="412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420264" y="3073824"/>
            <a:ext cx="3321973" cy="2447538"/>
          </a:xfrm>
          <a:prstGeom prst="straightConnector1">
            <a:avLst/>
          </a:prstGeom>
          <a:ln w="41275">
            <a:solidFill>
              <a:schemeClr val="accent4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20264" y="2659062"/>
            <a:ext cx="3321973" cy="414762"/>
          </a:xfrm>
          <a:prstGeom prst="straightConnector1">
            <a:avLst/>
          </a:prstGeom>
          <a:ln w="41275">
            <a:solidFill>
              <a:schemeClr val="accent4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20264" y="2963862"/>
            <a:ext cx="3321973" cy="109962"/>
          </a:xfrm>
          <a:prstGeom prst="straightConnector1">
            <a:avLst/>
          </a:prstGeom>
          <a:ln w="41275">
            <a:solidFill>
              <a:schemeClr val="accent4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20264" y="3073824"/>
            <a:ext cx="3321973" cy="2785638"/>
          </a:xfrm>
          <a:prstGeom prst="straightConnector1">
            <a:avLst/>
          </a:prstGeom>
          <a:ln w="41275">
            <a:solidFill>
              <a:schemeClr val="accent4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420264" y="3073824"/>
            <a:ext cx="3321973" cy="914400"/>
          </a:xfrm>
          <a:prstGeom prst="straightConnector1">
            <a:avLst/>
          </a:prstGeom>
          <a:ln w="41275">
            <a:solidFill>
              <a:schemeClr val="accent4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777" y="3073824"/>
            <a:ext cx="3295460" cy="1871238"/>
          </a:xfrm>
          <a:prstGeom prst="straightConnector1">
            <a:avLst/>
          </a:prstGeom>
          <a:ln w="412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420264" y="3073824"/>
            <a:ext cx="3321973" cy="1490238"/>
          </a:xfrm>
          <a:prstGeom prst="straightConnector1">
            <a:avLst/>
          </a:prstGeom>
          <a:ln w="41275">
            <a:solidFill>
              <a:schemeClr val="accent4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420264" y="3073824"/>
            <a:ext cx="3321973" cy="1185438"/>
          </a:xfrm>
          <a:prstGeom prst="straightConnector1">
            <a:avLst/>
          </a:prstGeom>
          <a:ln w="41275">
            <a:solidFill>
              <a:schemeClr val="accent4">
                <a:shade val="95000"/>
                <a:satMod val="105000"/>
              </a:schemeClr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4" idx="1"/>
          </p:cNvCxnSpPr>
          <p:nvPr/>
        </p:nvCxnSpPr>
        <p:spPr>
          <a:xfrm>
            <a:off x="4420264" y="2349462"/>
            <a:ext cx="3321973" cy="2595600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4" idx="1"/>
          </p:cNvCxnSpPr>
          <p:nvPr/>
        </p:nvCxnSpPr>
        <p:spPr>
          <a:xfrm>
            <a:off x="4420264" y="3285312"/>
            <a:ext cx="3321973" cy="1659750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4" idx="1"/>
          </p:cNvCxnSpPr>
          <p:nvPr/>
        </p:nvCxnSpPr>
        <p:spPr>
          <a:xfrm>
            <a:off x="4446777" y="3619834"/>
            <a:ext cx="3295460" cy="1325228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4" idx="1"/>
          </p:cNvCxnSpPr>
          <p:nvPr/>
        </p:nvCxnSpPr>
        <p:spPr>
          <a:xfrm>
            <a:off x="4420264" y="3983424"/>
            <a:ext cx="3321973" cy="961638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4" idx="1"/>
          </p:cNvCxnSpPr>
          <p:nvPr/>
        </p:nvCxnSpPr>
        <p:spPr>
          <a:xfrm>
            <a:off x="4420264" y="4254462"/>
            <a:ext cx="3321973" cy="690600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4" idx="1"/>
          </p:cNvCxnSpPr>
          <p:nvPr/>
        </p:nvCxnSpPr>
        <p:spPr>
          <a:xfrm>
            <a:off x="4420264" y="4559262"/>
            <a:ext cx="3321973" cy="385800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4" idx="1"/>
          </p:cNvCxnSpPr>
          <p:nvPr/>
        </p:nvCxnSpPr>
        <p:spPr>
          <a:xfrm flipV="1">
            <a:off x="4420264" y="4945062"/>
            <a:ext cx="3321973" cy="302813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4" idx="1"/>
          </p:cNvCxnSpPr>
          <p:nvPr/>
        </p:nvCxnSpPr>
        <p:spPr>
          <a:xfrm flipV="1">
            <a:off x="4420264" y="4945062"/>
            <a:ext cx="3321973" cy="571500"/>
          </a:xfrm>
          <a:prstGeom prst="straightConnector1">
            <a:avLst/>
          </a:prstGeom>
          <a:ln w="412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51" y="2194662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1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Term: </a:t>
            </a:r>
            <a:r>
              <a:rPr lang="de-DE" b="1" dirty="0" err="1"/>
              <a:t>Strides</a:t>
            </a:r>
            <a:endParaRPr lang="de-DE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FEAA8C-F37F-467A-BABD-02ACAD7C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47" y="3519325"/>
            <a:ext cx="661987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6E4849-7E0B-4408-9BDA-50DAF330AACA}"/>
              </a:ext>
            </a:extLst>
          </p:cNvPr>
          <p:cNvSpPr txBox="1"/>
          <p:nvPr/>
        </p:nvSpPr>
        <p:spPr>
          <a:xfrm>
            <a:off x="778476" y="2088292"/>
            <a:ext cx="1052795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thay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trên ma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Khi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 di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Khi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 di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đi 2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như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chập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87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Term: </a:t>
            </a:r>
            <a:r>
              <a:rPr lang="de-DE" b="1" dirty="0" err="1"/>
              <a:t>Strides</a:t>
            </a:r>
            <a:endParaRPr lang="de-D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9F376-D260-423A-88E4-A08A2DF68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906" y="2241841"/>
            <a:ext cx="2584327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83" y="2241841"/>
            <a:ext cx="2800350" cy="2743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69906" y="4985041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without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strides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4383" y="4985041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with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strides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296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Term: </a:t>
            </a:r>
            <a:r>
              <a:rPr lang="de-DE" b="1" dirty="0" err="1"/>
              <a:t>Padding</a:t>
            </a:r>
            <a:endParaRPr lang="de-D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2D8D-75E5-42AF-8416-5DB5D72EE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41" y="2251302"/>
            <a:ext cx="9753600" cy="2486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8441" y="4737327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 Convolutional Neural Network for Modelling Sentences (2014)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85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I. K-Nearest neighbor: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7240C7-9F28-4090-9F33-4EF45C136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KNN: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neighbors.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neighbors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	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neighbors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		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neighbors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7789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Term: </a:t>
            </a:r>
            <a:r>
              <a:rPr lang="de-DE" b="1" dirty="0" err="1"/>
              <a:t>Padding</a:t>
            </a:r>
            <a:endParaRPr lang="de-D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DC68F-BA56-485E-8D68-ADE7ED390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86" y="1371600"/>
            <a:ext cx="47148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34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000" b="1" dirty="0"/>
              <a:t>NLP (</a:t>
            </a:r>
            <a:r>
              <a:rPr lang="en-US" sz="2000" b="1" i="0" dirty="0">
                <a:solidFill>
                  <a:srgbClr val="5F6368"/>
                </a:solidFill>
                <a:effectLst/>
                <a:cs typeface="Times New Roman" panose="02020603050405020304" pitchFamily="18" charset="0"/>
              </a:rPr>
              <a:t>Neuro Linguistic Programming</a:t>
            </a:r>
            <a:r>
              <a:rPr lang="en-US" sz="20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de-DE" sz="2000" b="1" dirty="0"/>
              <a:t>: Phù hợp cho những lĩnh vực nào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Phân</a:t>
            </a:r>
            <a:r>
              <a:rPr lang="en-US" sz="3200" dirty="0"/>
              <a:t> </a:t>
            </a:r>
            <a:r>
              <a:rPr lang="en-US" sz="3200" dirty="0" err="1"/>
              <a:t>loại</a:t>
            </a:r>
            <a:r>
              <a:rPr lang="en-US" sz="3200" dirty="0"/>
              <a:t>, </a:t>
            </a:r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:</a:t>
            </a:r>
          </a:p>
          <a:p>
            <a:pPr>
              <a:buFontTx/>
              <a:buChar char="-"/>
            </a:pPr>
            <a:r>
              <a:rPr lang="en-US" sz="3200" dirty="0" err="1"/>
              <a:t>Phân</a:t>
            </a:r>
            <a:r>
              <a:rPr lang="en-US" sz="3200" dirty="0"/>
              <a:t> </a:t>
            </a:r>
            <a:r>
              <a:rPr lang="en-US" sz="3200" dirty="0" err="1"/>
              <a:t>tích</a:t>
            </a:r>
            <a:r>
              <a:rPr lang="en-US" sz="3200" dirty="0"/>
              <a:t> </a:t>
            </a:r>
            <a:r>
              <a:rPr lang="en-US" sz="3200" dirty="0" err="1"/>
              <a:t>cảm</a:t>
            </a:r>
            <a:r>
              <a:rPr lang="en-US" sz="3200" dirty="0"/>
              <a:t> </a:t>
            </a:r>
            <a:r>
              <a:rPr lang="en-US" sz="3200" dirty="0" err="1"/>
              <a:t>xúc</a:t>
            </a:r>
            <a:endParaRPr lang="en-US" sz="3200" dirty="0"/>
          </a:p>
          <a:p>
            <a:pPr>
              <a:buFontTx/>
              <a:buChar char="-"/>
            </a:pPr>
            <a:r>
              <a:rPr lang="en-US" sz="3200" dirty="0" err="1"/>
              <a:t>Phát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thư</a:t>
            </a:r>
            <a:r>
              <a:rPr lang="en-US" sz="3200" dirty="0"/>
              <a:t> </a:t>
            </a:r>
            <a:r>
              <a:rPr lang="en-US" sz="3200" dirty="0" err="1"/>
              <a:t>rác</a:t>
            </a:r>
            <a:endParaRPr lang="en-US" sz="3200" dirty="0"/>
          </a:p>
          <a:p>
            <a:pPr>
              <a:buFontTx/>
              <a:buChar char="-"/>
            </a:pPr>
            <a:r>
              <a:rPr lang="en-US" sz="3200" dirty="0" err="1"/>
              <a:t>Phân</a:t>
            </a:r>
            <a:r>
              <a:rPr lang="en-US" sz="3200" dirty="0"/>
              <a:t> </a:t>
            </a:r>
            <a:r>
              <a:rPr lang="en-US" sz="3200" dirty="0" err="1"/>
              <a:t>loại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chủ</a:t>
            </a:r>
            <a:r>
              <a:rPr lang="en-US" sz="3200" dirty="0"/>
              <a:t>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5808848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616991"/>
            <a:ext cx="11029616" cy="1188720"/>
          </a:xfrm>
        </p:spPr>
        <p:txBody>
          <a:bodyPr/>
          <a:lstStyle/>
          <a:p>
            <a:r>
              <a:rPr lang="de-DE" b="1" dirty="0"/>
              <a:t>NLP</a:t>
            </a:r>
          </a:p>
        </p:txBody>
      </p:sp>
      <p:sp>
        <p:nvSpPr>
          <p:cNvPr id="6" name="Rectangle 5"/>
          <p:cNvSpPr/>
          <p:nvPr/>
        </p:nvSpPr>
        <p:spPr>
          <a:xfrm>
            <a:off x="-760" y="6396335"/>
            <a:ext cx="3103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Source: Zhang, Y., &amp; Wallace, B. (2015). A Sensitivity Analysis of (and Practitioners’ Guide to) Convolutional Neural Networks for Sentence Classification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A083F-1BFB-45D7-A28D-0AC7F315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57A2CF8-F8E4-42FF-B370-99716C0EB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65" y="1296516"/>
            <a:ext cx="5984793" cy="547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54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64AE-582A-4D49-941B-6ACFDE10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THANKS FOR LISTENING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AE57B-0F15-4BF7-84A5-0947B826F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nhóm</a:t>
            </a:r>
            <a:r>
              <a:rPr lang="en-US" sz="2800" dirty="0"/>
              <a:t>:</a:t>
            </a:r>
          </a:p>
          <a:p>
            <a:pPr marL="342900" indent="-342900">
              <a:buAutoNum type="arabicPeriod"/>
            </a:pPr>
            <a:r>
              <a:rPr lang="en-US" sz="2800" dirty="0" err="1"/>
              <a:t>Nguyễn</a:t>
            </a:r>
            <a:r>
              <a:rPr lang="en-US" sz="2800" dirty="0"/>
              <a:t> </a:t>
            </a:r>
            <a:r>
              <a:rPr lang="en-US" sz="2800" dirty="0" err="1"/>
              <a:t>Vũ</a:t>
            </a:r>
            <a:r>
              <a:rPr lang="en-US" sz="2800" dirty="0"/>
              <a:t> </a:t>
            </a:r>
            <a:r>
              <a:rPr lang="en-US" sz="2800" dirty="0" err="1"/>
              <a:t>Dương</a:t>
            </a:r>
            <a:r>
              <a:rPr lang="en-US" sz="2800" dirty="0"/>
              <a:t> - 20520465</a:t>
            </a:r>
          </a:p>
          <a:p>
            <a:pPr marL="342900" indent="-342900">
              <a:buAutoNum type="arabicPeriod"/>
            </a:pPr>
            <a:r>
              <a:rPr lang="en-US" sz="2800" dirty="0"/>
              <a:t>Bùi Hữu Đức – 20520449</a:t>
            </a:r>
          </a:p>
          <a:p>
            <a:pPr marL="342900" indent="-342900">
              <a:buAutoNum type="arabicPeriod"/>
            </a:pPr>
            <a:r>
              <a:rPr lang="en-US" sz="2800" dirty="0" err="1"/>
              <a:t>Phạm</a:t>
            </a:r>
            <a:r>
              <a:rPr lang="en-US" sz="2800" dirty="0"/>
              <a:t> </a:t>
            </a:r>
            <a:r>
              <a:rPr lang="en-US" sz="2800" dirty="0" err="1"/>
              <a:t>Phước</a:t>
            </a:r>
            <a:r>
              <a:rPr lang="en-US" sz="2800" dirty="0"/>
              <a:t> An – 20520375</a:t>
            </a:r>
          </a:p>
          <a:p>
            <a:pPr marL="342900" indent="-342900">
              <a:buAutoNum type="arabicPeriod"/>
            </a:pPr>
            <a:r>
              <a:rPr lang="en-US" sz="2800" dirty="0" err="1"/>
              <a:t>Hoàng</a:t>
            </a:r>
            <a:r>
              <a:rPr lang="en-US" sz="2800" dirty="0"/>
              <a:t> </a:t>
            </a:r>
            <a:r>
              <a:rPr lang="en-US" sz="2800" dirty="0" err="1"/>
              <a:t>Công</a:t>
            </a:r>
            <a:r>
              <a:rPr lang="en-US" sz="2800" dirty="0"/>
              <a:t> </a:t>
            </a:r>
            <a:r>
              <a:rPr lang="en-US" sz="2800" dirty="0" err="1"/>
              <a:t>Danh</a:t>
            </a:r>
            <a:r>
              <a:rPr lang="en-US" sz="2800" dirty="0"/>
              <a:t> - 20520431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4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I. K-Nearest neighbor: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1E7A6F-B2F6-46EA-96C7-B8FA1A5FF9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distance:</a:t>
            </a:r>
          </a:p>
          <a:p>
            <a:pPr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Optimising pairwise Euclidean distance calculations using Python | by TU |  Towards Data Science">
            <a:extLst>
              <a:ext uri="{FF2B5EF4-FFF2-40B4-BE49-F238E27FC236}">
                <a16:creationId xmlns:a16="http://schemas.microsoft.com/office/drawing/2014/main" id="{A0BE6147-7340-4675-BB69-EAD8B19CB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418" y="3937471"/>
            <a:ext cx="6479597" cy="22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00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I. K-Nearest neighbor: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1E7A6F-B2F6-46EA-96C7-B8FA1A5FF9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Manhattan distance</a:t>
            </a:r>
          </a:p>
          <a:p>
            <a:pPr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L1,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Euclid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tọa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Descartes</a:t>
            </a:r>
          </a:p>
          <a:p>
            <a:pPr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Distance metrics and K-Nearest Neighbor (KNN) | by Luigi Fiori | Medium">
            <a:extLst>
              <a:ext uri="{FF2B5EF4-FFF2-40B4-BE49-F238E27FC236}">
                <a16:creationId xmlns:a16="http://schemas.microsoft.com/office/drawing/2014/main" id="{2E1949B0-C552-4475-92D7-A1A0522F3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53" y="4349389"/>
            <a:ext cx="6285373" cy="18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756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EDCC-512A-47B5-9DDD-3543BFFD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15790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b="1" dirty="0"/>
              <a:t>I. K-Nearest neighbor: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5ABDB8C-A18E-45AA-85F8-D6CD2CC00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70" y="1813232"/>
            <a:ext cx="8654603" cy="472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95945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{1E01EF4A-D2AE-4B7B-BDC6-24DA6BB801C7}tf33552983_win32</Template>
  <TotalTime>1097</TotalTime>
  <Words>2897</Words>
  <Application>Microsoft Office PowerPoint</Application>
  <PresentationFormat>Widescreen</PresentationFormat>
  <Paragraphs>403</Paragraphs>
  <Slides>63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Arial</vt:lpstr>
      <vt:lpstr>Calibri</vt:lpstr>
      <vt:lpstr>Calibri Light</vt:lpstr>
      <vt:lpstr>Cambria Math</vt:lpstr>
      <vt:lpstr>Franklin Gothic Book</vt:lpstr>
      <vt:lpstr>Open Sans</vt:lpstr>
      <vt:lpstr>Segoe UI</vt:lpstr>
      <vt:lpstr>Times New Roman</vt:lpstr>
      <vt:lpstr>Wingdings 2</vt:lpstr>
      <vt:lpstr>DividendVTI</vt:lpstr>
      <vt:lpstr>1_RetrospectVTI</vt:lpstr>
      <vt:lpstr>Algorithms</vt:lpstr>
      <vt:lpstr>. K nearest neighbor  . K-means for clustering  . Singular Value    Decomposition  . Convolutional neural network </vt:lpstr>
      <vt:lpstr>PHÂN BIỆT HỌC CÓ GIÁM SÁT &amp; HỌC KHÔNG GIÁM SÁT</vt:lpstr>
      <vt:lpstr>I. K-Nearest neighbor:</vt:lpstr>
      <vt:lpstr>I. K-Nearest neighbor:</vt:lpstr>
      <vt:lpstr>I. K-Nearest neighbor:</vt:lpstr>
      <vt:lpstr>I. K-Nearest neighbor:</vt:lpstr>
      <vt:lpstr>I. K-Nearest neighbor:</vt:lpstr>
      <vt:lpstr>I. K-Nearest neighbor:</vt:lpstr>
      <vt:lpstr>I. K-Nearest neighbor:</vt:lpstr>
      <vt:lpstr>I. K-Nearest neighbor:</vt:lpstr>
      <vt:lpstr>I. K-Nearest neighbor:</vt:lpstr>
      <vt:lpstr>II. K MEANS CLUSTERING:</vt:lpstr>
      <vt:lpstr>II. K MEANS CLUSTERING:</vt:lpstr>
      <vt:lpstr>II. K MEANS CLUSTERING:</vt:lpstr>
      <vt:lpstr>II. K MEANS CLUSTERING:</vt:lpstr>
      <vt:lpstr>II. K MEANS CLUSTERING:</vt:lpstr>
      <vt:lpstr>II. K MEANS CLUSTERING:</vt:lpstr>
      <vt:lpstr>II. K MEANS CLUSTERING:</vt:lpstr>
      <vt:lpstr>II. K MEANS CLUSTERING:</vt:lpstr>
      <vt:lpstr>II. K MEANS CLUSTERING:</vt:lpstr>
      <vt:lpstr>II. K MEANS CLUSTERING:</vt:lpstr>
      <vt:lpstr>III. Singular Value Decomposition:</vt:lpstr>
      <vt:lpstr>III. Singular Value Decomposition:</vt:lpstr>
      <vt:lpstr>III. Singular Value Decomposition:</vt:lpstr>
      <vt:lpstr>III. Singular Value Decomposition:</vt:lpstr>
      <vt:lpstr>III. Singular Value Decomposition:</vt:lpstr>
      <vt:lpstr>III. Singular Value Decomposition:</vt:lpstr>
      <vt:lpstr>III. Singular Value Decomposition:</vt:lpstr>
      <vt:lpstr>III. Singular Value Decomposition:</vt:lpstr>
      <vt:lpstr>III. Singular Value Decomposition:</vt:lpstr>
      <vt:lpstr>III. Singular Value Decomposition:</vt:lpstr>
      <vt:lpstr>III. Singular Value Decomposition:</vt:lpstr>
      <vt:lpstr>III. Singular Value Decomposition:</vt:lpstr>
      <vt:lpstr>Tổng quAN</vt:lpstr>
      <vt:lpstr>Lịch Sử </vt:lpstr>
      <vt:lpstr>Cấu trúc trong CNN</vt:lpstr>
      <vt:lpstr>Non-Linearity?</vt:lpstr>
      <vt:lpstr>VÍ Dụ</vt:lpstr>
      <vt:lpstr>Ví Dụ</vt:lpstr>
      <vt:lpstr>Một số hình ảnh khác</vt:lpstr>
      <vt:lpstr>Làm sao để so sánh ?</vt:lpstr>
      <vt:lpstr>So sánh Vùng nhỏ</vt:lpstr>
      <vt:lpstr>Term: Filter</vt:lpstr>
      <vt:lpstr>Term: Filter</vt:lpstr>
      <vt:lpstr>Term: Convolution</vt:lpstr>
      <vt:lpstr>Building the filter layer</vt:lpstr>
      <vt:lpstr>PowerPoint Presentation</vt:lpstr>
      <vt:lpstr>Cấu trúc trong CNN</vt:lpstr>
      <vt:lpstr>Term: Pooling Layers</vt:lpstr>
      <vt:lpstr>PowerPoint Presentation</vt:lpstr>
      <vt:lpstr>Stacking</vt:lpstr>
      <vt:lpstr>Stacking</vt:lpstr>
      <vt:lpstr>Term: fully-connected layer</vt:lpstr>
      <vt:lpstr>Ví Dụ: fully-connected layer</vt:lpstr>
      <vt:lpstr>fully-connected layer  =&gt; Trả Về OutPut</vt:lpstr>
      <vt:lpstr>Term: Strides</vt:lpstr>
      <vt:lpstr>Term: Strides</vt:lpstr>
      <vt:lpstr>Term: Padding</vt:lpstr>
      <vt:lpstr>Term: Padding</vt:lpstr>
      <vt:lpstr>NLP (Neuro Linguistic Programming): Phù hợp cho những lĩnh vực nào ?</vt:lpstr>
      <vt:lpstr>NLP</vt:lpstr>
      <vt:lpstr>THANKS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>Bùi Hữu Đức</dc:creator>
  <cp:lastModifiedBy>Nguyen Vu Duong</cp:lastModifiedBy>
  <cp:revision>111</cp:revision>
  <dcterms:created xsi:type="dcterms:W3CDTF">2021-11-30T12:11:50Z</dcterms:created>
  <dcterms:modified xsi:type="dcterms:W3CDTF">2021-12-17T16:08:45Z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